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12192000"/>
  <p:notesSz cx="6858000" cy="9144000"/>
  <p:embeddedFontLst>
    <p:embeddedFont>
      <p:font typeface="Merriweather Sans"/>
      <p:regular r:id="rId69"/>
      <p:bold r:id="rId70"/>
      <p:italic r:id="rId71"/>
      <p:boldItalic r:id="rId72"/>
    </p:embeddedFont>
    <p:embeddedFont>
      <p:font typeface="Montserrat"/>
      <p:regular r:id="rId73"/>
      <p:bold r:id="rId74"/>
      <p:italic r:id="rId75"/>
      <p:boldItalic r:id="rId76"/>
    </p:embeddedFont>
    <p:embeddedFont>
      <p:font typeface="Corbel"/>
      <p:regular r:id="rId77"/>
      <p:bold r:id="rId78"/>
      <p:italic r:id="rId79"/>
      <p:boldItalic r:id="rId80"/>
    </p:embeddedFont>
    <p:embeddedFont>
      <p:font typeface="Candara"/>
      <p:regular r:id="rId81"/>
      <p:bold r:id="rId82"/>
      <p:italic r:id="rId83"/>
      <p:boldItalic r:id="rId84"/>
    </p:embeddedFont>
    <p:embeddedFont>
      <p:font typeface="Gill Sans"/>
      <p:regular r:id="rId85"/>
      <p:bold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jjVxahhUTZvHTghiIECG5/TkWL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584E57-4EC6-4F45-A431-261F9410E4D0}">
  <a:tblStyle styleId="{57584E57-4EC6-4F45-A431-261F9410E4D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Candara-boldItalic.fntdata"/><Relationship Id="rId83" Type="http://schemas.openxmlformats.org/officeDocument/2006/relationships/font" Target="fonts/Candara-italic.fntdata"/><Relationship Id="rId42" Type="http://schemas.openxmlformats.org/officeDocument/2006/relationships/slide" Target="slides/slide37.xml"/><Relationship Id="rId86" Type="http://schemas.openxmlformats.org/officeDocument/2006/relationships/font" Target="fonts/GillSans-bold.fntdata"/><Relationship Id="rId41" Type="http://schemas.openxmlformats.org/officeDocument/2006/relationships/slide" Target="slides/slide36.xml"/><Relationship Id="rId85" Type="http://schemas.openxmlformats.org/officeDocument/2006/relationships/font" Target="fonts/GillSans-regular.fntdata"/><Relationship Id="rId44" Type="http://schemas.openxmlformats.org/officeDocument/2006/relationships/slide" Target="slides/slide39.xml"/><Relationship Id="rId43" Type="http://schemas.openxmlformats.org/officeDocument/2006/relationships/slide" Target="slides/slide38.xml"/><Relationship Id="rId87" Type="http://customschemas.google.com/relationships/presentationmetadata" Target="meta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Corbel-boldItalic.fntdata"/><Relationship Id="rId82" Type="http://schemas.openxmlformats.org/officeDocument/2006/relationships/font" Target="fonts/Candara-bold.fntdata"/><Relationship Id="rId81" Type="http://schemas.openxmlformats.org/officeDocument/2006/relationships/font" Target="fonts/Candar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regular.fntdata"/><Relationship Id="rId72" Type="http://schemas.openxmlformats.org/officeDocument/2006/relationships/font" Target="fonts/MerriweatherSans-boldItalic.fntdata"/><Relationship Id="rId31" Type="http://schemas.openxmlformats.org/officeDocument/2006/relationships/slide" Target="slides/slide26.xml"/><Relationship Id="rId75" Type="http://schemas.openxmlformats.org/officeDocument/2006/relationships/font" Target="fonts/Montserrat-italic.fntdata"/><Relationship Id="rId30" Type="http://schemas.openxmlformats.org/officeDocument/2006/relationships/slide" Target="slides/slide25.xml"/><Relationship Id="rId74" Type="http://schemas.openxmlformats.org/officeDocument/2006/relationships/font" Target="fonts/Montserrat-bold.fntdata"/><Relationship Id="rId33" Type="http://schemas.openxmlformats.org/officeDocument/2006/relationships/slide" Target="slides/slide28.xml"/><Relationship Id="rId77" Type="http://schemas.openxmlformats.org/officeDocument/2006/relationships/font" Target="fonts/Corbel-regular.fntdata"/><Relationship Id="rId32" Type="http://schemas.openxmlformats.org/officeDocument/2006/relationships/slide" Target="slides/slide27.xml"/><Relationship Id="rId76" Type="http://schemas.openxmlformats.org/officeDocument/2006/relationships/font" Target="fonts/Montserrat-boldItalic.fntdata"/><Relationship Id="rId35" Type="http://schemas.openxmlformats.org/officeDocument/2006/relationships/slide" Target="slides/slide30.xml"/><Relationship Id="rId79" Type="http://schemas.openxmlformats.org/officeDocument/2006/relationships/font" Target="fonts/Corbel-italic.fntdata"/><Relationship Id="rId34" Type="http://schemas.openxmlformats.org/officeDocument/2006/relationships/slide" Target="slides/slide29.xml"/><Relationship Id="rId78" Type="http://schemas.openxmlformats.org/officeDocument/2006/relationships/font" Target="fonts/Corbel-bold.fntdata"/><Relationship Id="rId71" Type="http://schemas.openxmlformats.org/officeDocument/2006/relationships/font" Target="fonts/MerriweatherSans-italic.fntdata"/><Relationship Id="rId70" Type="http://schemas.openxmlformats.org/officeDocument/2006/relationships/font" Target="fonts/Merriweather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91.png"/><Relationship Id="rId3" Type="http://schemas.openxmlformats.org/officeDocument/2006/relationships/image" Target="../media/image9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ff.org/deeplinks/2010/04/handy-facebook-english-translator#connection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2" name="Google Shape;1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0" name="Google Shape;1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4" name="Google Shape;1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0" name="Google Shape;1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6" name="Google Shape;1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2d71f26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122d71f26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3" name="Google Shape;183;g122d71f26a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 name="Google Shape;1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7" name="Google Shape;1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Ratio between means</a:t>
            </a:r>
            <a:endParaRPr/>
          </a:p>
        </p:txBody>
      </p:sp>
      <p:sp>
        <p:nvSpPr>
          <p:cNvPr id="203" name="Google Shape;2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M5’Rules is a classifier; Gaussian processes</a:t>
            </a:r>
            <a:endParaRPr/>
          </a:p>
        </p:txBody>
      </p:sp>
      <p:sp>
        <p:nvSpPr>
          <p:cNvPr id="209" name="Google Shape;2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6" name="Google Shape;2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3" name="Google Shape;2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0" name="Google Shape;2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7" name="Google Shape;2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7" name="Google Shape;2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They first analyzed the Likes data for individuals for Analysis</a:t>
            </a:r>
            <a:endParaRPr/>
          </a:p>
          <a:p>
            <a:pPr indent="0" lvl="0" marL="0" rtl="0" algn="l">
              <a:lnSpc>
                <a:spcPct val="100000"/>
              </a:lnSpc>
              <a:spcBef>
                <a:spcPts val="360"/>
              </a:spcBef>
              <a:spcAft>
                <a:spcPts val="0"/>
              </a:spcAft>
              <a:buSzPts val="1400"/>
              <a:buNone/>
            </a:pPr>
            <a:r>
              <a:rPr lang="en-US">
                <a:latin typeface="Times"/>
                <a:ea typeface="Times"/>
                <a:cs typeface="Times"/>
                <a:sym typeface="Times"/>
              </a:rPr>
              <a:t>Then, they applied their prediction model for random individual and see how good their models are. </a:t>
            </a:r>
            <a:endParaRPr/>
          </a:p>
          <a:p>
            <a:pPr indent="0" lvl="0" marL="0" rtl="0" algn="l">
              <a:lnSpc>
                <a:spcPct val="100000"/>
              </a:lnSpc>
              <a:spcBef>
                <a:spcPts val="360"/>
              </a:spcBef>
              <a:spcAft>
                <a:spcPts val="0"/>
              </a:spcAft>
              <a:buSzPts val="1400"/>
              <a:buNone/>
            </a:pPr>
            <a:r>
              <a:t/>
            </a:r>
            <a:endParaRPr>
              <a:latin typeface="Times"/>
              <a:ea typeface="Times"/>
              <a:cs typeface="Times"/>
              <a:sym typeface="Times"/>
            </a:endParaRPr>
          </a:p>
        </p:txBody>
      </p:sp>
      <p:sp>
        <p:nvSpPr>
          <p:cNvPr id="274" name="Google Shape;27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0" name="Google Shape;2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They first analyzed the Likes data for individuals for Analysis</a:t>
            </a:r>
            <a:endParaRPr/>
          </a:p>
          <a:p>
            <a:pPr indent="0" lvl="0" marL="0" rtl="0" algn="l">
              <a:lnSpc>
                <a:spcPct val="100000"/>
              </a:lnSpc>
              <a:spcBef>
                <a:spcPts val="360"/>
              </a:spcBef>
              <a:spcAft>
                <a:spcPts val="0"/>
              </a:spcAft>
              <a:buSzPts val="1400"/>
              <a:buNone/>
            </a:pPr>
            <a:r>
              <a:rPr lang="en-US">
                <a:latin typeface="Times"/>
                <a:ea typeface="Times"/>
                <a:cs typeface="Times"/>
                <a:sym typeface="Times"/>
              </a:rPr>
              <a:t>Then, they applied their prediction model for random individual and see how good their models are. </a:t>
            </a:r>
            <a:endParaRPr/>
          </a:p>
          <a:p>
            <a:pPr indent="0" lvl="0" marL="0" rtl="0" algn="l">
              <a:lnSpc>
                <a:spcPct val="100000"/>
              </a:lnSpc>
              <a:spcBef>
                <a:spcPts val="360"/>
              </a:spcBef>
              <a:spcAft>
                <a:spcPts val="0"/>
              </a:spcAft>
              <a:buSzPts val="1400"/>
              <a:buNone/>
            </a:pPr>
            <a:r>
              <a:t/>
            </a:r>
            <a:endParaRPr>
              <a:latin typeface="Times"/>
              <a:ea typeface="Times"/>
              <a:cs typeface="Times"/>
              <a:sym typeface="Times"/>
            </a:endParaRPr>
          </a:p>
        </p:txBody>
      </p:sp>
      <p:sp>
        <p:nvSpPr>
          <p:cNvPr id="288" name="Google Shape;28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4" name="Google Shape;2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Two aspects: default privacy settings and privacy policy</a:t>
            </a:r>
            <a:endParaRPr/>
          </a:p>
          <a:p>
            <a:pPr indent="0" lvl="0" marL="0" rtl="0" algn="l">
              <a:lnSpc>
                <a:spcPct val="100000"/>
              </a:lnSpc>
              <a:spcBef>
                <a:spcPts val="360"/>
              </a:spcBef>
              <a:spcAft>
                <a:spcPts val="0"/>
              </a:spcAft>
              <a:buSzPts val="1400"/>
              <a:buNone/>
            </a:pPr>
            <a:r>
              <a:rPr lang="en-US"/>
              <a:t>2005 – only members of groups you belong to</a:t>
            </a:r>
            <a:endParaRPr/>
          </a:p>
          <a:p>
            <a:pPr indent="0" lvl="0" marL="0" marR="0" rtl="0" algn="l">
              <a:lnSpc>
                <a:spcPct val="100000"/>
              </a:lnSpc>
              <a:spcBef>
                <a:spcPts val="0"/>
              </a:spcBef>
              <a:spcAft>
                <a:spcPts val="0"/>
              </a:spcAft>
              <a:buClr>
                <a:schemeClr val="dk1"/>
              </a:buClr>
              <a:buSzPts val="1200"/>
              <a:buFont typeface="Calibri"/>
              <a:buNone/>
            </a:pPr>
            <a:r>
              <a:rPr lang="en-US"/>
              <a:t>2006 – “your school, your specified local area, and other reasonable community limitations”</a:t>
            </a:r>
            <a:endParaRPr/>
          </a:p>
          <a:p>
            <a:pPr indent="0" lvl="0" marL="0" marR="0" rtl="0" algn="l">
              <a:lnSpc>
                <a:spcPct val="100000"/>
              </a:lnSpc>
              <a:spcBef>
                <a:spcPts val="0"/>
              </a:spcBef>
              <a:spcAft>
                <a:spcPts val="0"/>
              </a:spcAft>
              <a:buClr>
                <a:schemeClr val="dk1"/>
              </a:buClr>
              <a:buSzPts val="1200"/>
              <a:buFont typeface="Calibri"/>
              <a:buNone/>
            </a:pPr>
            <a:r>
              <a:rPr lang="en-US"/>
              <a:t>2007 – “at least one of the networks you allow […] (e.g., school, geography, friends of friends)”</a:t>
            </a:r>
            <a:endParaRPr/>
          </a:p>
          <a:p>
            <a:pPr indent="0" lvl="0" marL="0" marR="0" rtl="0" algn="l">
              <a:lnSpc>
                <a:spcPct val="100000"/>
              </a:lnSpc>
              <a:spcBef>
                <a:spcPts val="0"/>
              </a:spcBef>
              <a:spcAft>
                <a:spcPts val="0"/>
              </a:spcAft>
              <a:buClr>
                <a:schemeClr val="dk1"/>
              </a:buClr>
              <a:buSzPts val="1200"/>
              <a:buFont typeface="Calibri"/>
              <a:buNone/>
            </a:pPr>
            <a:r>
              <a:rPr lang="en-US"/>
              <a:t>2008 – friends list is public by default, can be made private; list of Pages you like is public  </a:t>
            </a:r>
            <a:endParaRPr/>
          </a:p>
          <a:p>
            <a:pPr indent="0" lvl="0" marL="0" marR="0" rtl="0" algn="l">
              <a:lnSpc>
                <a:spcPct val="100000"/>
              </a:lnSpc>
              <a:spcBef>
                <a:spcPts val="0"/>
              </a:spcBef>
              <a:spcAft>
                <a:spcPts val="0"/>
              </a:spcAft>
              <a:buClr>
                <a:schemeClr val="dk1"/>
              </a:buClr>
              <a:buSzPts val="1200"/>
              <a:buFont typeface="Calibri"/>
              <a:buNone/>
            </a:pPr>
            <a:r>
              <a:rPr lang="en-US"/>
              <a:t>2009 - </a:t>
            </a:r>
            <a:r>
              <a:rPr lang="en-US" sz="1200">
                <a:solidFill>
                  <a:schemeClr val="dk1"/>
                </a:solidFill>
                <a:latin typeface="Calibri"/>
                <a:ea typeface="Calibri"/>
                <a:cs typeface="Calibri"/>
                <a:sym typeface="Calibri"/>
              </a:rPr>
              <a:t>“The default privacy setting for certain types of information you post on Facebook is set to “everyone.” “Information set to “everyone” […] is subject to indexing by third party search engines, may be associated with you outside of Facebook (such as when you visit other sites on the internet), and may be imported and exported by us and others without privacy limitations.”</a:t>
            </a:r>
            <a:endParaRPr/>
          </a:p>
          <a:p>
            <a:pPr indent="0" lvl="0" marL="0" rtl="0" algn="l">
              <a:lnSpc>
                <a:spcPct val="100000"/>
              </a:lnSpc>
              <a:spcBef>
                <a:spcPts val="360"/>
              </a:spcBef>
              <a:spcAft>
                <a:spcPts val="0"/>
              </a:spcAft>
              <a:buSzPts val="1400"/>
              <a:buNone/>
            </a:pPr>
            <a:r>
              <a:rPr lang="en-US"/>
              <a:t>2010 – </a:t>
            </a:r>
            <a:r>
              <a:rPr lang="en-US" sz="1200">
                <a:solidFill>
                  <a:schemeClr val="dk1"/>
                </a:solidFill>
                <a:latin typeface="Calibri"/>
                <a:ea typeface="Calibri"/>
                <a:cs typeface="Calibri"/>
                <a:sym typeface="Calibri"/>
              </a:rPr>
              <a:t>“When you connect with an application or website it will have access to […] your and your friends’ names, profile pictures, gender, user IDs, </a:t>
            </a:r>
            <a:r>
              <a:rPr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connections</a:t>
            </a:r>
            <a:r>
              <a:rPr lang="en-US" sz="1200">
                <a:solidFill>
                  <a:schemeClr val="dk1"/>
                </a:solidFill>
                <a:latin typeface="Calibri"/>
                <a:ea typeface="Calibri"/>
                <a:cs typeface="Calibri"/>
                <a:sym typeface="Calibri"/>
              </a:rPr>
              <a:t>, and any content shared using the Everyone privacy setting.” “The default privacy setting for certain types of information you post on Facebook is set to “everyone.” </a:t>
            </a:r>
            <a:endParaRPr/>
          </a:p>
          <a:p>
            <a:pPr indent="0" lvl="0" marL="0" rtl="0" algn="l">
              <a:lnSpc>
                <a:spcPct val="100000"/>
              </a:lnSpc>
              <a:spcBef>
                <a:spcPts val="360"/>
              </a:spcBef>
              <a:spcAft>
                <a:spcPts val="0"/>
              </a:spcAft>
              <a:buSzPts val="1400"/>
              <a:buNone/>
            </a:pPr>
            <a:r>
              <a:rPr lang="en-US" sz="1200">
                <a:solidFill>
                  <a:schemeClr val="dk1"/>
                </a:solidFill>
                <a:latin typeface="Calibri"/>
                <a:ea typeface="Calibri"/>
                <a:cs typeface="Calibri"/>
                <a:sym typeface="Calibri"/>
              </a:rPr>
              <a:t>“your privacy settings only control who can see the connection on your profile page” (</a:t>
            </a:r>
            <a:r>
              <a:rPr lang="en-US"/>
              <a:t>warning that you cannot control your friend’s privacy settings)</a:t>
            </a:r>
            <a:endParaRPr/>
          </a:p>
          <a:p>
            <a:pPr indent="0" lvl="0" marL="0" rtl="0" algn="l">
              <a:lnSpc>
                <a:spcPct val="100000"/>
              </a:lnSpc>
              <a:spcBef>
                <a:spcPts val="360"/>
              </a:spcBef>
              <a:spcAft>
                <a:spcPts val="0"/>
              </a:spcAft>
              <a:buSzPts val="1400"/>
              <a:buNone/>
            </a:pPr>
            <a:r>
              <a:rPr lang="en-US"/>
              <a:t>2011 – you can make categories of Likes as private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1" name="Google Shape;3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7" name="Google Shape;30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i="1" lang="en-US" sz="1050">
                <a:solidFill>
                  <a:srgbClr val="666666"/>
                </a:solidFill>
                <a:highlight>
                  <a:srgbClr val="FFFFFF"/>
                </a:highlight>
                <a:latin typeface="Montserrat"/>
                <a:ea typeface="Montserrat"/>
                <a:cs typeface="Montserrat"/>
                <a:sym typeface="Montserrat"/>
              </a:rPr>
              <a:t>The transparent bars indicate the questionnaire’s baseline accuracy, expressed in terms of test–retest reliability</a:t>
            </a:r>
            <a:endParaRPr/>
          </a:p>
        </p:txBody>
      </p:sp>
      <p:sp>
        <p:nvSpPr>
          <p:cNvPr id="313" name="Google Shape;3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They said that psychological traits are latent traits (i.e., traits that cannot be measured directly) and they used questionnaire.  I believe if user’s Facebook posts were available, they could apply LSA to learn about latent traits somehow. At the high level, they did the following: </a:t>
            </a:r>
            <a:endParaRPr/>
          </a:p>
          <a:p>
            <a:pPr indent="0" lvl="0" marL="0" rtl="0" algn="l">
              <a:lnSpc>
                <a:spcPct val="100000"/>
              </a:lnSpc>
              <a:spcBef>
                <a:spcPts val="360"/>
              </a:spcBef>
              <a:spcAft>
                <a:spcPts val="0"/>
              </a:spcAft>
              <a:buSzPts val="1400"/>
              <a:buNone/>
            </a:pPr>
            <a:r>
              <a:t/>
            </a:r>
            <a:endParaRPr>
              <a:latin typeface="Times"/>
              <a:ea typeface="Times"/>
              <a:cs typeface="Times"/>
              <a:sym typeface="Times"/>
            </a:endParaRPr>
          </a:p>
        </p:txBody>
      </p:sp>
      <p:sp>
        <p:nvSpPr>
          <p:cNvPr id="322" name="Google Shape;32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8" name="Google Shape;32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4" name="Google Shape;3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7" name="Google Shape;3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2" name="Google Shape;35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7" name="Google Shape;35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3" name="Google Shape;3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3" name="Google Shape;37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To motivate my work, I am showing a hypothetical user profile on Facebook, the most popular online social network with over 1 billion active users daily.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Through these profiles, users submit a lot of personal information. On some people’s profiles, we can see their gender, where they live, what their religious and political views are. (CLICK) We can also see a list of people they have befriended on facebook. (CLICK) Besides the personal attributes and online friendships, user profiles on social networks often show affiliations to other types of objects, such as pages, groups, and events. (CLICK)</a:t>
            </a:r>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On Facebook alone, there are over 1 billion such objects. Some of these objects are businesses and products and show user preferences explicitly. In addition, there are 8 billion pieces of content shared every day. </a:t>
            </a:r>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On average, a user is connected to 80 community pages, groups and events. </a:t>
            </a:r>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Average user creates 90 pieces of content each month</a:t>
            </a:r>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More than 30 billion pieces of content (web links, news stories, blog posts, notes, photo albums, etc.) shared each month. </a:t>
            </a:r>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 (CLICK) </a:t>
            </a:r>
            <a:endParaRPr>
              <a:latin typeface="Calibri"/>
              <a:ea typeface="Calibri"/>
              <a:cs typeface="Calibri"/>
              <a:sym typeface="Calibri"/>
            </a:endParaRPr>
          </a:p>
        </p:txBody>
      </p:sp>
      <p:sp>
        <p:nvSpPr>
          <p:cNvPr id="374" name="Google Shape;37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4" name="Google Shape;39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Privacy settings on social media allow you to customize the content you share with different sets of people. For example, on Facebook, you can choose to have a public profile or to share it only with your friends. At the time of our study, Facebook didn’t allow users to set Page likes to private.</a:t>
            </a:r>
            <a:endParaRPr/>
          </a:p>
          <a:p>
            <a:pPr indent="0" lvl="0" marL="0" rtl="0" algn="l">
              <a:lnSpc>
                <a:spcPct val="100000"/>
              </a:lnSpc>
              <a:spcBef>
                <a:spcPts val="360"/>
              </a:spcBef>
              <a:spcAft>
                <a:spcPts val="0"/>
              </a:spcAft>
              <a:buSzPts val="1400"/>
              <a:buNone/>
            </a:pPr>
            <a:r>
              <a:rPr lang="en-US"/>
              <a:t>A private profile is one where personal attributes, such as age, gender, political views, location are either not available or viewable by friends only</a:t>
            </a:r>
            <a:endParaRPr/>
          </a:p>
        </p:txBody>
      </p:sp>
      <p:sp>
        <p:nvSpPr>
          <p:cNvPr id="395" name="Google Shape;39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9" name="Google Shape;41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Explain what is complex networks – multimodal (nature of the nodes), multi-relational (nature of the links), dimensionality of space, size of network,</a:t>
            </a:r>
            <a:endParaRPr sz="1200">
              <a:solidFill>
                <a:schemeClr val="dk1"/>
              </a:solidFill>
              <a:latin typeface="Calibri"/>
              <a:ea typeface="Calibri"/>
              <a:cs typeface="Calibri"/>
              <a:sym typeface="Calibri"/>
            </a:endParaRPr>
          </a:p>
          <a:p>
            <a:pPr indent="0" lvl="0" marL="0" rtl="0" algn="l">
              <a:lnSpc>
                <a:spcPct val="100000"/>
              </a:lnSpc>
              <a:spcBef>
                <a:spcPts val="36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360"/>
              </a:spcBef>
              <a:spcAft>
                <a:spcPts val="0"/>
              </a:spcAft>
              <a:buSzPts val="1400"/>
              <a:buNone/>
            </a:pPr>
            <a:r>
              <a:rPr lang="en-US" sz="1200">
                <a:solidFill>
                  <a:schemeClr val="dk1"/>
                </a:solidFill>
                <a:latin typeface="Calibri"/>
                <a:ea typeface="Calibri"/>
                <a:cs typeface="Calibri"/>
                <a:sym typeface="Calibri"/>
              </a:rPr>
              <a:t>“We all know that people who are close to each other in a social network are similar in many ways: they share characteristics, act in similar ways, and participate in similar events”</a:t>
            </a:r>
            <a:endParaRPr/>
          </a:p>
          <a:p>
            <a:pPr indent="0" lvl="0" marL="0" rtl="0" algn="l">
              <a:lnSpc>
                <a:spcPct val="100000"/>
              </a:lnSpc>
              <a:spcBef>
                <a:spcPts val="360"/>
              </a:spcBef>
              <a:spcAft>
                <a:spcPts val="0"/>
              </a:spcAft>
              <a:buSzPts val="1400"/>
              <a:buNone/>
            </a:pPr>
            <a:r>
              <a:t/>
            </a:r>
            <a:endParaRPr>
              <a:latin typeface="Calibri"/>
              <a:ea typeface="Calibri"/>
              <a:cs typeface="Calibri"/>
              <a:sym typeface="Calibri"/>
            </a:endParaRPr>
          </a:p>
        </p:txBody>
      </p:sp>
      <p:sp>
        <p:nvSpPr>
          <p:cNvPr id="420" name="Google Shape;42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9" name="Google Shape;47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To illustrate… Private profiles and attributes – unknown variable values. </a:t>
            </a:r>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Adversary may be trying to predict someone’s gender. We assume that this is a sensitive attribute for people with private profiles</a:t>
            </a:r>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Jointly -&gt; if we know that </a:t>
            </a:r>
            <a:endParaRPr>
              <a:latin typeface="Calibri"/>
              <a:ea typeface="Calibri"/>
              <a:cs typeface="Calibri"/>
              <a:sym typeface="Calibri"/>
            </a:endParaRPr>
          </a:p>
        </p:txBody>
      </p:sp>
      <p:sp>
        <p:nvSpPr>
          <p:cNvPr id="480" name="Google Shape;48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4" name="Google Shape;55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all know that people who are close to each other in a social network are similar in many ways: they share characteristics, act in similar ways, and participate in similar events</a:t>
            </a:r>
            <a:endParaRPr/>
          </a:p>
          <a:p>
            <a:pPr indent="0" lvl="0" marL="0" marR="0" rtl="0" algn="l">
              <a:lnSpc>
                <a:spcPct val="100000"/>
              </a:lnSpc>
              <a:spcBef>
                <a:spcPts val="360"/>
              </a:spcBef>
              <a:spcAft>
                <a:spcPts val="0"/>
              </a:spcAft>
              <a:buClr>
                <a:schemeClr val="dk1"/>
              </a:buClr>
              <a:buSzPts val="1200"/>
              <a:buFont typeface="Gill Sans"/>
              <a:buNone/>
            </a:pPr>
            <a:r>
              <a:rPr lang="en-US">
                <a:latin typeface="Gill Sans"/>
                <a:ea typeface="Gill Sans"/>
                <a:cs typeface="Gill Sans"/>
                <a:sym typeface="Gill Sans"/>
              </a:rPr>
              <a:t>Central to SNA is the idea of homophily which is commonly known as (individual quantitatively by looking at the individual’s social environment, rather than in isolation</a:t>
            </a:r>
            <a:endParaRPr sz="1200">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Give “liberal” vs. “conservative” example</a:t>
            </a:r>
            <a:endParaRPr/>
          </a:p>
          <a:p>
            <a:pPr indent="0" lvl="0" marL="0" rtl="0" algn="l">
              <a:lnSpc>
                <a:spcPct val="100000"/>
              </a:lnSpc>
              <a:spcBef>
                <a:spcPts val="360"/>
              </a:spcBef>
              <a:spcAft>
                <a:spcPts val="0"/>
              </a:spcAft>
              <a:buSzPts val="1400"/>
              <a:buNone/>
            </a:pPr>
            <a:r>
              <a:rPr lang="en-US" sz="1200">
                <a:solidFill>
                  <a:schemeClr val="dk1"/>
                </a:solidFill>
                <a:latin typeface="Calibri"/>
                <a:ea typeface="Calibri"/>
                <a:cs typeface="Calibri"/>
                <a:sym typeface="Calibri"/>
              </a:rPr>
              <a:t>As you can imagine this inference becomes a lot harder when you add multiple relationships and affiliations and there is uncertainty associated with each link and affiliation. Some people who like Willie Nelson will be liberal, some people will not be liberal. </a:t>
            </a:r>
            <a:endParaRPr/>
          </a:p>
          <a:p>
            <a:pPr indent="0" lvl="0" marL="0" rtl="0" algn="l">
              <a:lnSpc>
                <a:spcPct val="100000"/>
              </a:lnSpc>
              <a:spcBef>
                <a:spcPts val="36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360"/>
              </a:spcBef>
              <a:spcAft>
                <a:spcPts val="0"/>
              </a:spcAft>
              <a:buSzPts val="1400"/>
              <a:buNone/>
            </a:pPr>
            <a:r>
              <a:rPr lang="en-US" sz="1200">
                <a:solidFill>
                  <a:schemeClr val="dk1"/>
                </a:solidFill>
                <a:latin typeface="Calibri"/>
                <a:ea typeface="Calibri"/>
                <a:cs typeface="Calibri"/>
                <a:sym typeface="Calibri"/>
              </a:rPr>
              <a:t>A lot of </a:t>
            </a:r>
            <a:endParaRPr sz="1200">
              <a:solidFill>
                <a:schemeClr val="dk1"/>
              </a:solidFill>
              <a:latin typeface="Calibri"/>
              <a:ea typeface="Calibri"/>
              <a:cs typeface="Calibri"/>
              <a:sym typeface="Calibri"/>
            </a:endParaRPr>
          </a:p>
          <a:p>
            <a:pPr indent="0" lvl="0" marL="0" rtl="0" algn="l">
              <a:lnSpc>
                <a:spcPct val="100000"/>
              </a:lnSpc>
              <a:spcBef>
                <a:spcPts val="360"/>
              </a:spcBef>
              <a:spcAft>
                <a:spcPts val="0"/>
              </a:spcAft>
              <a:buSzPts val="1400"/>
              <a:buNone/>
            </a:pPr>
            <a:r>
              <a:t/>
            </a:r>
            <a:endParaRPr>
              <a:latin typeface="Calibri"/>
              <a:ea typeface="Calibri"/>
              <a:cs typeface="Calibri"/>
              <a:sym typeface="Calibri"/>
            </a:endParaRPr>
          </a:p>
        </p:txBody>
      </p:sp>
      <p:sp>
        <p:nvSpPr>
          <p:cNvPr id="555" name="Google Shape;55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7" name="Google Shape;58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USE links as features</a:t>
            </a:r>
            <a:endParaRPr/>
          </a:p>
          <a:p>
            <a:pPr indent="0" lvl="0" marL="0" rtl="0" algn="l">
              <a:lnSpc>
                <a:spcPct val="100000"/>
              </a:lnSpc>
              <a:spcBef>
                <a:spcPts val="0"/>
              </a:spcBef>
              <a:spcAft>
                <a:spcPts val="0"/>
              </a:spcAft>
              <a:buSzPts val="1400"/>
              <a:buNone/>
            </a:pPr>
            <a:r>
              <a:rPr lang="en-US">
                <a:latin typeface="Calibri"/>
                <a:ea typeface="Calibri"/>
                <a:cs typeface="Calibri"/>
                <a:sym typeface="Calibri"/>
              </a:rPr>
              <a:t>USE links to model explicit statistical dependencies between node labels</a:t>
            </a:r>
            <a:endParaRPr>
              <a:latin typeface="Calibri"/>
              <a:ea typeface="Calibri"/>
              <a:cs typeface="Calibri"/>
              <a:sym typeface="Calibri"/>
            </a:endParaRPr>
          </a:p>
        </p:txBody>
      </p:sp>
      <p:sp>
        <p:nvSpPr>
          <p:cNvPr id="588" name="Google Shape;58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3" name="Google Shape;60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Times"/>
                <a:ea typeface="Times"/>
                <a:cs typeface="Times"/>
                <a:sym typeface="Times"/>
              </a:rPr>
              <a:t>SHOULD BE AT   23   minutes</a:t>
            </a:r>
            <a:endParaRPr/>
          </a:p>
          <a:p>
            <a:pPr indent="0" lvl="0" marL="0" rtl="0" algn="l">
              <a:lnSpc>
                <a:spcPct val="100000"/>
              </a:lnSpc>
              <a:spcBef>
                <a:spcPts val="0"/>
              </a:spcBef>
              <a:spcAft>
                <a:spcPts val="0"/>
              </a:spcAft>
              <a:buSzPts val="1400"/>
              <a:buNone/>
            </a:pPr>
            <a:r>
              <a:t/>
            </a:r>
            <a:endParaRPr>
              <a:latin typeface="Times"/>
              <a:ea typeface="Times"/>
              <a:cs typeface="Times"/>
              <a:sym typeface="Times"/>
            </a:endParaRPr>
          </a:p>
          <a:p>
            <a:pPr indent="0" lvl="0" marL="0" rtl="0" algn="l">
              <a:lnSpc>
                <a:spcPct val="100000"/>
              </a:lnSpc>
              <a:spcBef>
                <a:spcPts val="0"/>
              </a:spcBef>
              <a:spcAft>
                <a:spcPts val="0"/>
              </a:spcAft>
              <a:buSzPts val="1400"/>
              <a:buNone/>
            </a:pPr>
            <a:r>
              <a:rPr lang="en-US">
                <a:latin typeface="Times"/>
                <a:ea typeface="Times"/>
                <a:cs typeface="Times"/>
                <a:sym typeface="Times"/>
              </a:rPr>
              <a:t>Explain the groups in each dataset</a:t>
            </a:r>
            <a:endParaRPr/>
          </a:p>
          <a:p>
            <a:pPr indent="0" lvl="0" marL="0" rtl="0" algn="l">
              <a:lnSpc>
                <a:spcPct val="100000"/>
              </a:lnSpc>
              <a:spcBef>
                <a:spcPts val="0"/>
              </a:spcBef>
              <a:spcAft>
                <a:spcPts val="0"/>
              </a:spcAft>
              <a:buSzPts val="1400"/>
              <a:buNone/>
            </a:pPr>
            <a:r>
              <a:rPr lang="en-US">
                <a:latin typeface="Times"/>
                <a:ea typeface="Times"/>
                <a:cs typeface="Times"/>
                <a:sym typeface="Times"/>
              </a:rPr>
              <a:t>Explain </a:t>
            </a:r>
            <a:endParaRPr/>
          </a:p>
        </p:txBody>
      </p:sp>
      <p:sp>
        <p:nvSpPr>
          <p:cNvPr id="604" name="Google Shape;60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9" name="Google Shape;61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SzPts val="1400"/>
              <a:buNone/>
            </a:pPr>
            <a:r>
              <a:rPr lang="en-US">
                <a:latin typeface="Calibri"/>
                <a:ea typeface="Calibri"/>
                <a:cs typeface="Calibri"/>
                <a:sym typeface="Calibri"/>
              </a:rPr>
              <a:t>We used 4 different types of models…. Describe</a:t>
            </a:r>
            <a:endParaRPr/>
          </a:p>
          <a:p>
            <a:pPr indent="0" lvl="1" marL="0" rtl="0" algn="l">
              <a:lnSpc>
                <a:spcPct val="100000"/>
              </a:lnSpc>
              <a:spcBef>
                <a:spcPts val="0"/>
              </a:spcBef>
              <a:spcAft>
                <a:spcPts val="0"/>
              </a:spcAft>
              <a:buSzPts val="1400"/>
              <a:buNone/>
            </a:pPr>
            <a:r>
              <a:rPr lang="en-US">
                <a:latin typeface="Calibri"/>
                <a:ea typeface="Calibri"/>
                <a:cs typeface="Calibri"/>
                <a:sym typeface="Calibri"/>
              </a:rPr>
              <a:t>Affiliation networks boost classification accuracy the most.</a:t>
            </a:r>
            <a:endParaRPr>
              <a:latin typeface="Calibri"/>
              <a:ea typeface="Calibri"/>
              <a:cs typeface="Calibri"/>
              <a:sym typeface="Calibri"/>
            </a:endParaRPr>
          </a:p>
          <a:p>
            <a:pPr indent="0" lvl="1" marL="0" rtl="0" algn="l">
              <a:lnSpc>
                <a:spcPct val="100000"/>
              </a:lnSpc>
              <a:spcBef>
                <a:spcPts val="0"/>
              </a:spcBef>
              <a:spcAft>
                <a:spcPts val="0"/>
              </a:spcAft>
              <a:buSzPts val="1400"/>
              <a:buNone/>
            </a:pPr>
            <a:r>
              <a:t/>
            </a:r>
            <a:endParaRPr>
              <a:latin typeface="Times"/>
              <a:ea typeface="Times"/>
              <a:cs typeface="Times"/>
              <a:sym typeface="Times"/>
            </a:endParaRPr>
          </a:p>
        </p:txBody>
      </p:sp>
      <p:sp>
        <p:nvSpPr>
          <p:cNvPr id="620" name="Google Shape;620;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0" name="Google Shape;6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a:t>
            </a:r>
            <a:r>
              <a:rPr lang="en-US">
                <a:latin typeface="Calibri"/>
                <a:ea typeface="Calibri"/>
                <a:cs typeface="Calibri"/>
                <a:sym typeface="Calibri"/>
              </a:rPr>
              <a:t>nderstanding affiliation networks and their interplay with social networks is a key to providing better services online. There are many ways of modeling the data,</a:t>
            </a:r>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0" lvl="0" marL="0" rtl="0" algn="l">
              <a:lnSpc>
                <a:spcPct val="100000"/>
              </a:lnSpc>
              <a:spcBef>
                <a:spcPts val="0"/>
              </a:spcBef>
              <a:spcAft>
                <a:spcPts val="0"/>
              </a:spcAft>
              <a:buSzPts val="1400"/>
              <a:buNone/>
            </a:pPr>
            <a:r>
              <a:rPr lang="en-US"/>
              <a:t>F</a:t>
            </a:r>
            <a:r>
              <a:rPr lang="en-US">
                <a:latin typeface="Calibri"/>
                <a:ea typeface="Calibri"/>
                <a:cs typeface="Calibri"/>
                <a:sym typeface="Calibri"/>
              </a:rPr>
              <a:t>our different ways to represent the same underlying data. How you construct your statistical model can give you very different predictive accuracy. Coming up with the right model to</a:t>
            </a:r>
            <a:endParaRPr/>
          </a:p>
        </p:txBody>
      </p:sp>
      <p:sp>
        <p:nvSpPr>
          <p:cNvPr id="641" name="Google Shape;64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Some of the first work on privacy in online social networks started coming out about ten years ago.</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When people started paying attention</a:t>
            </a:r>
            <a:endParaRPr/>
          </a:p>
          <a:p>
            <a:pPr indent="0" lvl="0" marL="0" rtl="0" algn="l">
              <a:lnSpc>
                <a:spcPct val="100000"/>
              </a:lnSpc>
              <a:spcBef>
                <a:spcPts val="360"/>
              </a:spcBef>
              <a:spcAft>
                <a:spcPts val="0"/>
              </a:spcAft>
              <a:buSzPts val="1400"/>
              <a:buNone/>
            </a:pPr>
            <a:r>
              <a:rPr lang="en-US"/>
              <a:t>- Anonymization by removing Structural patterns unique</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5" name="Google Shape;65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63" name="Google Shape;66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1" name="Google Shape;67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abaab85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11abaab852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8" name="Google Shape;678;g11abaab852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abaab852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11abaab852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7" name="Google Shape;687;g11abaab852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abaab852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11abaab852a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98" name="Google Shape;698;g11abaab852a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abaab852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1abaab852a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7" name="Google Shape;707;g11abaab852a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abaab852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11abaab852a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5" name="Google Shape;715;g11abaab852a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abaab852a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11abaab852a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4" name="Google Shape;724;g11abaab852a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1abaab852a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g11abaab852a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2" name="Google Shape;732;g11abaab852a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Privacy score – quantification of privacy risk, Using this score, a user can monitor his/her privacy risk in real time and compare it with the rest of the population to see where he/she stands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formalize the tradeoff between the benefit of sharing and the risk of exposure </a:t>
            </a:r>
            <a:endParaRPr/>
          </a:p>
          <a:p>
            <a:pPr indent="0" lvl="0" marL="0" rtl="0" algn="l">
              <a:lnSpc>
                <a:spcPct val="100000"/>
              </a:lnSpc>
              <a:spcBef>
                <a:spcPts val="360"/>
              </a:spcBef>
              <a:spcAft>
                <a:spcPts val="0"/>
              </a:spcAft>
              <a:buSzPts val="1400"/>
              <a:buNone/>
            </a:pPr>
            <a:r>
              <a:rPr lang="en-US" sz="1200">
                <a:solidFill>
                  <a:schemeClr val="dk1"/>
                </a:solidFill>
                <a:latin typeface="Calibri"/>
                <a:ea typeface="Calibri"/>
                <a:cs typeface="Calibri"/>
                <a:sym typeface="Calibri"/>
              </a:rPr>
              <a:t>privacy wizards as mechanisms that use data-mining and machine-learning techniques as well as limited user input, in order to learn a </a:t>
            </a:r>
            <a:r>
              <a:rPr i="1" lang="en-US" sz="1200">
                <a:solidFill>
                  <a:schemeClr val="dk1"/>
                </a:solidFill>
                <a:latin typeface="Calibri"/>
                <a:ea typeface="Calibri"/>
                <a:cs typeface="Calibri"/>
                <a:sym typeface="Calibri"/>
              </a:rPr>
              <a:t>privacy-preference model </a:t>
            </a:r>
            <a:r>
              <a:rPr lang="en-US" sz="1200">
                <a:solidFill>
                  <a:schemeClr val="dk1"/>
                </a:solidFill>
                <a:latin typeface="Calibri"/>
                <a:ea typeface="Calibri"/>
                <a:cs typeface="Calibri"/>
                <a:sym typeface="Calibri"/>
              </a:rPr>
              <a:t>for each user. </a:t>
            </a:r>
            <a:endParaRPr/>
          </a:p>
          <a:p>
            <a:pPr indent="0" lvl="0" marL="0" marR="0" rtl="0" algn="l">
              <a:lnSpc>
                <a:spcPct val="100000"/>
              </a:lnSpc>
              <a:spcBef>
                <a:spcPts val="0"/>
              </a:spcBef>
              <a:spcAft>
                <a:spcPts val="0"/>
              </a:spcAft>
              <a:buClr>
                <a:schemeClr val="dk1"/>
              </a:buClr>
              <a:buSzPts val="1200"/>
              <a:buFont typeface="Calibri"/>
              <a:buNone/>
            </a:pPr>
            <a:r>
              <a:rPr lang="en-US"/>
              <a:t>unwarranted associations framework: </a:t>
            </a:r>
            <a:r>
              <a:rPr lang="en-US" sz="1200">
                <a:solidFill>
                  <a:schemeClr val="dk1"/>
                </a:solidFill>
                <a:latin typeface="Calibri"/>
                <a:ea typeface="Calibri"/>
                <a:cs typeface="Calibri"/>
                <a:sym typeface="Calibri"/>
              </a:rPr>
              <a:t>a principled methodology for the discovery of unfair, discriminatory, or offensive user treatment in data-driven applications.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17" name="Google Shape;11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abaab852a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11abaab852a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9" name="Google Shape;739;g11abaab852a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abaab852a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11abaab852a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6" name="Google Shape;746;g11abaab852a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1abaab852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11abaab852a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3" name="Google Shape;753;g11abaab852a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abaab852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11abaab852a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60" name="Google Shape;760;g11abaab852a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 name="Google Shape;1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914400" y="2130428"/>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Clr>
                <a:srgbClr val="888888"/>
              </a:buClr>
              <a:buSzPts val="2800"/>
              <a:buNone/>
              <a:defRPr>
                <a:solidFill>
                  <a:srgbClr val="888888"/>
                </a:solidFill>
              </a:defRPr>
            </a:lvl1pPr>
            <a:lvl2pPr lvl="1" algn="ctr">
              <a:lnSpc>
                <a:spcPct val="100000"/>
              </a:lnSpc>
              <a:spcBef>
                <a:spcPts val="48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18" name="Google Shape;18;p54"/>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63"/>
          <p:cNvSpPr txBox="1"/>
          <p:nvPr>
            <p:ph type="title"/>
          </p:nvPr>
        </p:nvSpPr>
        <p:spPr>
          <a:xfrm>
            <a:off x="595745" y="4800600"/>
            <a:ext cx="109728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0" i="0"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63"/>
          <p:cNvSpPr/>
          <p:nvPr>
            <p:ph idx="2" type="pic"/>
          </p:nvPr>
        </p:nvSpPr>
        <p:spPr>
          <a:xfrm>
            <a:off x="595745" y="612775"/>
            <a:ext cx="10972800" cy="4114800"/>
          </a:xfrm>
          <a:prstGeom prst="rect">
            <a:avLst/>
          </a:prstGeom>
          <a:noFill/>
          <a:ln>
            <a:noFill/>
          </a:ln>
        </p:spPr>
      </p:sp>
      <p:sp>
        <p:nvSpPr>
          <p:cNvPr id="61" name="Google Shape;61;p63"/>
          <p:cNvSpPr txBox="1"/>
          <p:nvPr>
            <p:ph idx="1" type="body"/>
          </p:nvPr>
        </p:nvSpPr>
        <p:spPr>
          <a:xfrm>
            <a:off x="595745" y="5367338"/>
            <a:ext cx="109728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6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64"/>
          <p:cNvSpPr txBox="1"/>
          <p:nvPr>
            <p:ph idx="1" type="body"/>
          </p:nvPr>
        </p:nvSpPr>
        <p:spPr>
          <a:xfrm rot="5400000">
            <a:off x="3604418" y="-1851818"/>
            <a:ext cx="49831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65" name="Google Shape;65;p64"/>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55"/>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
        <p:nvSpPr>
          <p:cNvPr id="21" name="Google Shape;21;p5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b="0" i="0" sz="3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55"/>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5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56"/>
          <p:cNvSpPr txBox="1"/>
          <p:nvPr>
            <p:ph idx="1" type="body"/>
          </p:nvPr>
        </p:nvSpPr>
        <p:spPr>
          <a:xfrm>
            <a:off x="609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56"/>
          <p:cNvSpPr txBox="1"/>
          <p:nvPr>
            <p:ph idx="2" type="body"/>
          </p:nvPr>
        </p:nvSpPr>
        <p:spPr>
          <a:xfrm>
            <a:off x="6197600" y="1243587"/>
            <a:ext cx="5384800" cy="4882579"/>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pic>
        <p:nvPicPr>
          <p:cNvPr id="27" name="Google Shape;27;p56"/>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30" name="Google Shape;30;p57"/>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pic>
        <p:nvPicPr>
          <p:cNvPr id="32" name="Google Shape;32;p58"/>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59"/>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i="0"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5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pic>
        <p:nvPicPr>
          <p:cNvPr id="36" name="Google Shape;36;p59"/>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0"/>
          <p:cNvSpPr txBox="1"/>
          <p:nvPr>
            <p:ph idx="1" type="body"/>
          </p:nvPr>
        </p:nvSpPr>
        <p:spPr>
          <a:xfrm>
            <a:off x="609600" y="1254697"/>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0" i="0"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0" name="Google Shape;40;p60"/>
          <p:cNvSpPr txBox="1"/>
          <p:nvPr>
            <p:ph idx="2" type="body"/>
          </p:nvPr>
        </p:nvSpPr>
        <p:spPr>
          <a:xfrm>
            <a:off x="609600" y="1999491"/>
            <a:ext cx="5386917" cy="4126675"/>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1" name="Google Shape;41;p60"/>
          <p:cNvSpPr txBox="1"/>
          <p:nvPr>
            <p:ph idx="3" type="body"/>
          </p:nvPr>
        </p:nvSpPr>
        <p:spPr>
          <a:xfrm>
            <a:off x="6193369" y="1254697"/>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0" i="0"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2" name="Google Shape;42;p60"/>
          <p:cNvSpPr txBox="1"/>
          <p:nvPr>
            <p:ph idx="4" type="body"/>
          </p:nvPr>
        </p:nvSpPr>
        <p:spPr>
          <a:xfrm>
            <a:off x="6193369" y="1999491"/>
            <a:ext cx="5389033" cy="4126675"/>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pic>
        <p:nvPicPr>
          <p:cNvPr id="43" name="Google Shape;43;p60"/>
          <p:cNvPicPr preferRelativeResize="0"/>
          <p:nvPr/>
        </p:nvPicPr>
        <p:blipFill rotWithShape="1">
          <a:blip r:embed="rId2">
            <a:alphaModFix/>
          </a:blip>
          <a:srcRect b="0" l="0" r="0" t="0"/>
          <a:stretch/>
        </p:blipFill>
        <p:spPr>
          <a:xfrm>
            <a:off x="11125200" y="82550"/>
            <a:ext cx="914400"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44" name="Shape 44"/>
        <p:cNvGrpSpPr/>
        <p:nvPr/>
      </p:nvGrpSpPr>
      <p:grpSpPr>
        <a:xfrm>
          <a:off x="0" y="0"/>
          <a:ext cx="0" cy="0"/>
          <a:chOff x="0" y="0"/>
          <a:chExt cx="0" cy="0"/>
        </a:xfrm>
      </p:grpSpPr>
      <p:sp>
        <p:nvSpPr>
          <p:cNvPr id="45" name="Google Shape;45;p61"/>
          <p:cNvSpPr/>
          <p:nvPr/>
        </p:nvSpPr>
        <p:spPr>
          <a:xfrm>
            <a:off x="7539038" y="2733675"/>
            <a:ext cx="2255837"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61"/>
          <p:cNvSpPr/>
          <p:nvPr/>
        </p:nvSpPr>
        <p:spPr>
          <a:xfrm>
            <a:off x="9936163" y="4497388"/>
            <a:ext cx="2252662" cy="16383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 name="Google Shape;47;p61"/>
          <p:cNvSpPr/>
          <p:nvPr/>
        </p:nvSpPr>
        <p:spPr>
          <a:xfrm>
            <a:off x="9936163" y="971550"/>
            <a:ext cx="2252662" cy="1636713"/>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 name="Google Shape;48;p61"/>
          <p:cNvPicPr preferRelativeResize="0"/>
          <p:nvPr/>
        </p:nvPicPr>
        <p:blipFill rotWithShape="1">
          <a:blip r:embed="rId2">
            <a:alphaModFix/>
          </a:blip>
          <a:srcRect b="0" l="0" r="0" t="0"/>
          <a:stretch/>
        </p:blipFill>
        <p:spPr>
          <a:xfrm>
            <a:off x="10928350" y="96838"/>
            <a:ext cx="1219200" cy="914400"/>
          </a:xfrm>
          <a:prstGeom prst="rect">
            <a:avLst/>
          </a:prstGeom>
          <a:noFill/>
          <a:ln>
            <a:noFill/>
          </a:ln>
        </p:spPr>
      </p:pic>
      <p:sp>
        <p:nvSpPr>
          <p:cNvPr id="49" name="Google Shape;49;p61"/>
          <p:cNvSpPr/>
          <p:nvPr>
            <p:ph idx="2" type="pic"/>
          </p:nvPr>
        </p:nvSpPr>
        <p:spPr>
          <a:xfrm>
            <a:off x="7538375" y="4496738"/>
            <a:ext cx="2253380" cy="1638935"/>
          </a:xfrm>
          <a:prstGeom prst="rect">
            <a:avLst/>
          </a:prstGeom>
          <a:noFill/>
          <a:ln>
            <a:noFill/>
          </a:ln>
        </p:spPr>
      </p:sp>
      <p:sp>
        <p:nvSpPr>
          <p:cNvPr id="50" name="Google Shape;50;p61"/>
          <p:cNvSpPr/>
          <p:nvPr>
            <p:ph idx="3" type="pic"/>
          </p:nvPr>
        </p:nvSpPr>
        <p:spPr>
          <a:xfrm>
            <a:off x="7538375" y="971967"/>
            <a:ext cx="2253380" cy="1635750"/>
          </a:xfrm>
          <a:prstGeom prst="rect">
            <a:avLst/>
          </a:prstGeom>
          <a:noFill/>
          <a:ln>
            <a:noFill/>
          </a:ln>
        </p:spPr>
      </p:sp>
      <p:sp>
        <p:nvSpPr>
          <p:cNvPr id="51" name="Google Shape;51;p61"/>
          <p:cNvSpPr/>
          <p:nvPr>
            <p:ph idx="4" type="pic"/>
          </p:nvPr>
        </p:nvSpPr>
        <p:spPr>
          <a:xfrm>
            <a:off x="9936127" y="2733854"/>
            <a:ext cx="2253380" cy="1637841"/>
          </a:xfrm>
          <a:prstGeom prst="rect">
            <a:avLst/>
          </a:prstGeom>
          <a:noFill/>
          <a:ln>
            <a:noFill/>
          </a:ln>
        </p:spPr>
      </p:sp>
      <p:sp>
        <p:nvSpPr>
          <p:cNvPr id="52" name="Google Shape;52;p61"/>
          <p:cNvSpPr txBox="1"/>
          <p:nvPr>
            <p:ph idx="1" type="body"/>
          </p:nvPr>
        </p:nvSpPr>
        <p:spPr>
          <a:xfrm>
            <a:off x="630135" y="981113"/>
            <a:ext cx="6500261" cy="516370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3" name="Google Shape;53;p61"/>
          <p:cNvSpPr txBox="1"/>
          <p:nvPr>
            <p:ph type="title"/>
          </p:nvPr>
        </p:nvSpPr>
        <p:spPr>
          <a:xfrm>
            <a:off x="609600" y="219774"/>
            <a:ext cx="10260064" cy="6397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2"/>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0" i="0"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62"/>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62"/>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11" name="Google Shape;11;p53"/>
          <p:cNvSpPr txBox="1"/>
          <p:nvPr>
            <p:ph idx="1" type="body"/>
          </p:nvPr>
        </p:nvSpPr>
        <p:spPr>
          <a:xfrm>
            <a:off x="609600" y="1143000"/>
            <a:ext cx="10972800" cy="49831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2" name="Google Shape;12;p53"/>
          <p:cNvCxnSpPr/>
          <p:nvPr/>
        </p:nvCxnSpPr>
        <p:spPr>
          <a:xfrm>
            <a:off x="0" y="6223000"/>
            <a:ext cx="12192000" cy="0"/>
          </a:xfrm>
          <a:prstGeom prst="straightConnector1">
            <a:avLst/>
          </a:prstGeom>
          <a:noFill/>
          <a:ln cap="flat" cmpd="sng" w="28575">
            <a:solidFill>
              <a:srgbClr val="8E0000"/>
            </a:solidFill>
            <a:prstDash val="solid"/>
            <a:round/>
            <a:headEnd len="sm" w="sm" type="none"/>
            <a:tailEnd len="sm" w="sm" type="none"/>
          </a:ln>
        </p:spPr>
      </p:cxnSp>
      <p:sp>
        <p:nvSpPr>
          <p:cNvPr id="13" name="Google Shape;13;p53"/>
          <p:cNvSpPr txBox="1"/>
          <p:nvPr/>
        </p:nvSpPr>
        <p:spPr>
          <a:xfrm>
            <a:off x="430213" y="6284913"/>
            <a:ext cx="60071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8E0000"/>
                </a:solidFill>
                <a:latin typeface="Arial"/>
                <a:ea typeface="Arial"/>
                <a:cs typeface="Arial"/>
                <a:sym typeface="Arial"/>
              </a:rPr>
              <a:t>Information Sciences Institute</a:t>
            </a:r>
            <a:endParaRPr b="0" i="0" sz="1400" u="none" cap="none" strike="noStrike">
              <a:solidFill>
                <a:srgbClr val="000000"/>
              </a:solidFill>
              <a:latin typeface="Arial"/>
              <a:ea typeface="Arial"/>
              <a:cs typeface="Arial"/>
              <a:sym typeface="Arial"/>
            </a:endParaRPr>
          </a:p>
        </p:txBody>
      </p:sp>
      <p:pic>
        <p:nvPicPr>
          <p:cNvPr id="14" name="Google Shape;14;p53"/>
          <p:cNvPicPr preferRelativeResize="0"/>
          <p:nvPr/>
        </p:nvPicPr>
        <p:blipFill rotWithShape="1">
          <a:blip r:embed="rId1">
            <a:alphaModFix/>
          </a:blip>
          <a:srcRect b="13334" l="0" r="0" t="6665"/>
          <a:stretch/>
        </p:blipFill>
        <p:spPr>
          <a:xfrm>
            <a:off x="10005655" y="6262839"/>
            <a:ext cx="1965960"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www.truity.com/test/big-five-personality-te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www.truity.com/test/big-five-personality-tes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32.png"/><Relationship Id="rId6"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8.png"/></Relationships>
</file>

<file path=ppt/slides/_rels/slide43.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51.png"/><Relationship Id="rId9" Type="http://schemas.openxmlformats.org/officeDocument/2006/relationships/image" Target="../media/image56.png"/><Relationship Id="rId5" Type="http://schemas.openxmlformats.org/officeDocument/2006/relationships/image" Target="../media/image39.png"/><Relationship Id="rId6" Type="http://schemas.openxmlformats.org/officeDocument/2006/relationships/image" Target="../media/image55.jpg"/><Relationship Id="rId7" Type="http://schemas.openxmlformats.org/officeDocument/2006/relationships/image" Target="../media/image41.png"/><Relationship Id="rId8" Type="http://schemas.openxmlformats.org/officeDocument/2006/relationships/image" Target="../media/image50.jpg"/></Relationships>
</file>

<file path=ppt/slides/_rels/slide44.xml.rels><?xml version="1.0" encoding="UTF-8" standalone="yes"?><Relationships xmlns="http://schemas.openxmlformats.org/package/2006/relationships"><Relationship Id="rId11" Type="http://schemas.openxmlformats.org/officeDocument/2006/relationships/image" Target="../media/image50.jpg"/><Relationship Id="rId10" Type="http://schemas.openxmlformats.org/officeDocument/2006/relationships/image" Target="../media/image61.png"/><Relationship Id="rId12"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51.png"/><Relationship Id="rId9"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55.jpg"/><Relationship Id="rId7" Type="http://schemas.openxmlformats.org/officeDocument/2006/relationships/image" Target="../media/image41.png"/><Relationship Id="rId8"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2.pn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70.png"/></Relationships>
</file>

<file path=ppt/slides/_rels/slide48.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73.png"/><Relationship Id="rId13" Type="http://schemas.openxmlformats.org/officeDocument/2006/relationships/oleObject" Target="../embeddings/oleObject2.bin"/><Relationship Id="rId12"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vmlDrawing" Target="../drawings/vmlDrawing1.vml"/><Relationship Id="rId4" Type="http://schemas.openxmlformats.org/officeDocument/2006/relationships/image" Target="../media/image78.png"/><Relationship Id="rId9" Type="http://schemas.openxmlformats.org/officeDocument/2006/relationships/image" Target="../media/image72.png"/><Relationship Id="rId15" Type="http://schemas.openxmlformats.org/officeDocument/2006/relationships/image" Target="../media/image91.png"/><Relationship Id="rId14" Type="http://schemas.openxmlformats.org/officeDocument/2006/relationships/oleObject" Target="../embeddings/oleObject2.bin"/><Relationship Id="rId17" Type="http://schemas.openxmlformats.org/officeDocument/2006/relationships/oleObject" Target="../embeddings/oleObject3.bin"/><Relationship Id="rId16" Type="http://schemas.openxmlformats.org/officeDocument/2006/relationships/image" Target="../media/image81.png"/><Relationship Id="rId5" Type="http://schemas.openxmlformats.org/officeDocument/2006/relationships/oleObject" Target="../embeddings/oleObject1.bin"/><Relationship Id="rId19" Type="http://schemas.openxmlformats.org/officeDocument/2006/relationships/image" Target="../media/image94.png"/><Relationship Id="rId6" Type="http://schemas.openxmlformats.org/officeDocument/2006/relationships/oleObject" Target="../embeddings/oleObject1.bin"/><Relationship Id="rId18" Type="http://schemas.openxmlformats.org/officeDocument/2006/relationships/oleObject" Target="../embeddings/oleObject3.bin"/><Relationship Id="rId7" Type="http://schemas.openxmlformats.org/officeDocument/2006/relationships/image" Target="../media/image100.png"/><Relationship Id="rId8"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6.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9.png"/><Relationship Id="rId4" Type="http://schemas.openxmlformats.org/officeDocument/2006/relationships/hyperlink" Target="https://hbr.org/2018/07/want-less-biased-decisions-use-algorithm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5.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ph type="ctrTitle"/>
          </p:nvPr>
        </p:nvSpPr>
        <p:spPr>
          <a:xfrm>
            <a:off x="914400" y="2130425"/>
            <a:ext cx="103632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PERSONAL DATA AND PRIVACY IN A NETWORKED WORLD</a:t>
            </a:r>
            <a:endParaRPr/>
          </a:p>
        </p:txBody>
      </p:sp>
      <p:sp>
        <p:nvSpPr>
          <p:cNvPr id="71" name="Google Shape;71;p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560"/>
              </a:spcBef>
              <a:spcAft>
                <a:spcPts val="0"/>
              </a:spcAft>
              <a:buClr>
                <a:srgbClr val="888888"/>
              </a:buClr>
              <a:buSzPts val="3027"/>
              <a:buNone/>
            </a:pPr>
            <a:r>
              <a:rPr lang="en-US"/>
              <a:t>March 25, 2024</a:t>
            </a:r>
            <a:endParaRPr/>
          </a:p>
          <a:p>
            <a:pPr indent="0" lvl="0" marL="0" rtl="0" algn="ctr">
              <a:lnSpc>
                <a:spcPct val="100000"/>
              </a:lnSpc>
              <a:spcBef>
                <a:spcPts val="560"/>
              </a:spcBef>
              <a:spcAft>
                <a:spcPts val="0"/>
              </a:spcAft>
              <a:buClr>
                <a:srgbClr val="888888"/>
              </a:buClr>
              <a:buSzPts val="3027"/>
              <a:buNone/>
            </a:pPr>
            <a:r>
              <a:t/>
            </a:r>
            <a:endParaRPr/>
          </a:p>
          <a:p>
            <a:pPr indent="0" lvl="0" marL="0" rtl="0" algn="ctr">
              <a:lnSpc>
                <a:spcPct val="100000"/>
              </a:lnSpc>
              <a:spcBef>
                <a:spcPts val="560"/>
              </a:spcBef>
              <a:spcAft>
                <a:spcPts val="0"/>
              </a:spcAft>
              <a:buClr>
                <a:srgbClr val="888888"/>
              </a:buClr>
              <a:buSzPts val="3027"/>
              <a:buNone/>
            </a:pPr>
            <a:r>
              <a:rPr lang="en-US"/>
              <a:t>Keith Burghardt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The Big </a:t>
            </a:r>
            <a:r>
              <a:rPr lang="en-US"/>
              <a:t>5</a:t>
            </a:r>
            <a:r>
              <a:rPr lang="en-US">
                <a:latin typeface="Calibri"/>
                <a:ea typeface="Calibri"/>
                <a:cs typeface="Calibri"/>
                <a:sym typeface="Calibri"/>
              </a:rPr>
              <a:t> Personality Test</a:t>
            </a:r>
            <a:endParaRPr/>
          </a:p>
        </p:txBody>
      </p:sp>
      <p:sp>
        <p:nvSpPr>
          <p:cNvPr id="145" name="Google Shape;145;p10"/>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165100" lvl="0" marL="342900" rtl="0" algn="l">
              <a:lnSpc>
                <a:spcPct val="100000"/>
              </a:lnSpc>
              <a:spcBef>
                <a:spcPts val="0"/>
              </a:spcBef>
              <a:spcAft>
                <a:spcPts val="0"/>
              </a:spcAft>
              <a:buClr>
                <a:schemeClr val="dk1"/>
              </a:buClr>
              <a:buSzPts val="2800"/>
              <a:buNone/>
            </a:pPr>
            <a:r>
              <a:t/>
            </a:r>
            <a:endParaRPr/>
          </a:p>
        </p:txBody>
      </p:sp>
      <p:pic>
        <p:nvPicPr>
          <p:cNvPr id="146" name="Google Shape;146;p10"/>
          <p:cNvPicPr preferRelativeResize="0"/>
          <p:nvPr/>
        </p:nvPicPr>
        <p:blipFill rotWithShape="1">
          <a:blip r:embed="rId3">
            <a:alphaModFix/>
          </a:blip>
          <a:srcRect b="0" l="0" r="0" t="0"/>
          <a:stretch/>
        </p:blipFill>
        <p:spPr>
          <a:xfrm>
            <a:off x="2206625" y="1152526"/>
            <a:ext cx="7632700" cy="5133975"/>
          </a:xfrm>
          <a:prstGeom prst="rect">
            <a:avLst/>
          </a:prstGeom>
          <a:noFill/>
          <a:ln>
            <a:noFill/>
          </a:ln>
        </p:spPr>
      </p:pic>
      <p:sp>
        <p:nvSpPr>
          <p:cNvPr id="147" name="Google Shape;147;p10"/>
          <p:cNvSpPr/>
          <p:nvPr/>
        </p:nvSpPr>
        <p:spPr>
          <a:xfrm>
            <a:off x="3155501" y="763503"/>
            <a:ext cx="51682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https://www.truity.com/test/big-five-personality-test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Big 5 Personality Traits</a:t>
            </a:r>
            <a:endParaRPr/>
          </a:p>
        </p:txBody>
      </p:sp>
      <p:sp>
        <p:nvSpPr>
          <p:cNvPr id="153" name="Google Shape;153;p1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165100" lvl="0" marL="342900" rtl="0" algn="l">
              <a:lnSpc>
                <a:spcPct val="100000"/>
              </a:lnSpc>
              <a:spcBef>
                <a:spcPts val="0"/>
              </a:spcBef>
              <a:spcAft>
                <a:spcPts val="0"/>
              </a:spcAft>
              <a:buClr>
                <a:schemeClr val="dk1"/>
              </a:buClr>
              <a:buSzPts val="2800"/>
              <a:buNone/>
            </a:pPr>
            <a:r>
              <a:t/>
            </a:r>
            <a:endParaRPr/>
          </a:p>
        </p:txBody>
      </p:sp>
      <p:pic>
        <p:nvPicPr>
          <p:cNvPr id="154" name="Google Shape;154;p11"/>
          <p:cNvPicPr preferRelativeResize="0"/>
          <p:nvPr/>
        </p:nvPicPr>
        <p:blipFill rotWithShape="1">
          <a:blip r:embed="rId3">
            <a:alphaModFix/>
          </a:blip>
          <a:srcRect b="0" l="0" r="0" t="0"/>
          <a:stretch/>
        </p:blipFill>
        <p:spPr>
          <a:xfrm>
            <a:off x="3348039" y="1885950"/>
            <a:ext cx="5495925" cy="3086100"/>
          </a:xfrm>
          <a:prstGeom prst="rect">
            <a:avLst/>
          </a:prstGeom>
          <a:noFill/>
          <a:ln>
            <a:noFill/>
          </a:ln>
        </p:spPr>
      </p:pic>
      <p:sp>
        <p:nvSpPr>
          <p:cNvPr id="155" name="Google Shape;155;p11"/>
          <p:cNvSpPr/>
          <p:nvPr/>
        </p:nvSpPr>
        <p:spPr>
          <a:xfrm>
            <a:off x="3155501" y="763503"/>
            <a:ext cx="51682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https://www.truity.com/test/big-five-personality-test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Predicting personality traits with social media</a:t>
            </a:r>
            <a:endParaRPr>
              <a:solidFill>
                <a:srgbClr val="3F3F3F"/>
              </a:solidFill>
            </a:endParaRPr>
          </a:p>
        </p:txBody>
      </p:sp>
      <p:sp>
        <p:nvSpPr>
          <p:cNvPr id="161" name="Google Shape;161;p12"/>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Can a user’s personality be predicted from his/her publicly available social media profile information?</a:t>
            </a:r>
            <a:endParaRPr/>
          </a:p>
          <a:p>
            <a:pPr indent="-285750" lvl="1" marL="742950" rtl="0" algn="l">
              <a:lnSpc>
                <a:spcPct val="100000"/>
              </a:lnSpc>
              <a:spcBef>
                <a:spcPts val="560"/>
              </a:spcBef>
              <a:spcAft>
                <a:spcPts val="0"/>
              </a:spcAft>
              <a:buClr>
                <a:schemeClr val="dk1"/>
              </a:buClr>
              <a:buSzPts val="2800"/>
              <a:buChar char="–"/>
            </a:pPr>
            <a:r>
              <a:rPr lang="en-US" sz="2800"/>
              <a:t>Through self-description, status updates, interests etc. much of the user’s personality is reflected</a:t>
            </a:r>
            <a:endParaRPr/>
          </a:p>
          <a:p>
            <a:pPr indent="-342900" lvl="0" marL="342900" rtl="0" algn="l">
              <a:lnSpc>
                <a:spcPct val="100000"/>
              </a:lnSpc>
              <a:spcBef>
                <a:spcPts val="560"/>
              </a:spcBef>
              <a:spcAft>
                <a:spcPts val="0"/>
              </a:spcAft>
              <a:buClr>
                <a:schemeClr val="dk1"/>
              </a:buClr>
              <a:buSzPts val="2800"/>
              <a:buChar char="•"/>
            </a:pPr>
            <a:r>
              <a:rPr lang="en-US"/>
              <a:t>This paper describes the type of data collected, their methods of analysis and the results of predicting personality traits through machine learning</a:t>
            </a:r>
            <a:endParaRPr/>
          </a:p>
          <a:p>
            <a:pPr indent="-342900" lvl="0" marL="342900" rtl="0" algn="l">
              <a:lnSpc>
                <a:spcPct val="100000"/>
              </a:lnSpc>
              <a:spcBef>
                <a:spcPts val="560"/>
              </a:spcBef>
              <a:spcAft>
                <a:spcPts val="0"/>
              </a:spcAft>
              <a:buClr>
                <a:schemeClr val="dk1"/>
              </a:buClr>
              <a:buSzPts val="2800"/>
              <a:buChar char="•"/>
            </a:pPr>
            <a:r>
              <a:rPr lang="en-US"/>
              <a:t>Implications to social media design, interface design and other applications such as online marketing and advertising</a:t>
            </a:r>
            <a:endParaRPr/>
          </a:p>
          <a:p>
            <a:pPr indent="-279400" lvl="0" marL="457200" rtl="0" algn="l">
              <a:lnSpc>
                <a:spcPct val="100000"/>
              </a:lnSpc>
              <a:spcBef>
                <a:spcPts val="560"/>
              </a:spcBef>
              <a:spcAft>
                <a:spcPts val="0"/>
              </a:spcAft>
              <a:buClr>
                <a:schemeClr val="dk1"/>
              </a:buClr>
              <a:buSzPts val="2800"/>
              <a:buFont typeface="Calibri"/>
              <a:buNone/>
            </a:pPr>
            <a:r>
              <a:t/>
            </a:r>
            <a:endParaRPr/>
          </a:p>
          <a:p>
            <a:pPr indent="0" lvl="0" marL="0" rtl="0" algn="l">
              <a:lnSpc>
                <a:spcPct val="100000"/>
              </a:lnSpc>
              <a:spcBef>
                <a:spcPts val="360"/>
              </a:spcBef>
              <a:spcAft>
                <a:spcPts val="0"/>
              </a:spcAft>
              <a:buClr>
                <a:schemeClr val="dk1"/>
              </a:buClr>
              <a:buSzPts val="1800"/>
              <a:buNone/>
            </a:pPr>
            <a:r>
              <a:rPr lang="en-US" sz="1800"/>
              <a:t>Golbeck et al (2011) “Predicting Personality Traits with Social Media”, in CHI.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Data Collection</a:t>
            </a:r>
            <a:endParaRPr>
              <a:solidFill>
                <a:srgbClr val="3F3F3F"/>
              </a:solidFill>
            </a:endParaRPr>
          </a:p>
        </p:txBody>
      </p:sp>
      <p:sp>
        <p:nvSpPr>
          <p:cNvPr id="167" name="Google Shape;167;p13"/>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solidFill>
                  <a:srgbClr val="404040"/>
                </a:solidFill>
              </a:rPr>
              <a:t>Created a Facebook application to administer “Big Five” personality survey to 279 users. Collected their profile statistics:</a:t>
            </a:r>
            <a:endParaRPr/>
          </a:p>
          <a:p>
            <a:pPr indent="-177800" lvl="0" marL="90488" rtl="0" algn="l">
              <a:lnSpc>
                <a:spcPct val="90000"/>
              </a:lnSpc>
              <a:spcBef>
                <a:spcPts val="560"/>
              </a:spcBef>
              <a:spcAft>
                <a:spcPts val="0"/>
              </a:spcAft>
              <a:buClr>
                <a:srgbClr val="404040"/>
              </a:buClr>
              <a:buSzPts val="2800"/>
              <a:buFont typeface="Calibri"/>
              <a:buAutoNum type="arabicPeriod"/>
            </a:pPr>
            <a:r>
              <a:rPr lang="en-US">
                <a:solidFill>
                  <a:srgbClr val="404040"/>
                </a:solidFill>
              </a:rPr>
              <a:t>Structural Features </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User’s ego-centric network size, density</a:t>
            </a:r>
            <a:endParaRPr/>
          </a:p>
          <a:p>
            <a:pPr indent="-177800" lvl="0" marL="90488" rtl="0" algn="l">
              <a:lnSpc>
                <a:spcPct val="90000"/>
              </a:lnSpc>
              <a:spcBef>
                <a:spcPts val="560"/>
              </a:spcBef>
              <a:spcAft>
                <a:spcPts val="0"/>
              </a:spcAft>
              <a:buClr>
                <a:srgbClr val="404040"/>
              </a:buClr>
              <a:buSzPts val="2800"/>
              <a:buFont typeface="Calibri"/>
              <a:buAutoNum type="arabicPeriod"/>
            </a:pPr>
            <a:r>
              <a:rPr lang="en-US">
                <a:solidFill>
                  <a:srgbClr val="404040"/>
                </a:solidFill>
              </a:rPr>
              <a:t>Personal Information</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user name</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gender</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birthday</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relationship status</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religion</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education</a:t>
            </a:r>
            <a:endParaRPr/>
          </a:p>
          <a:p>
            <a:pPr indent="-457200" lvl="1" marL="857250" rtl="0" algn="l">
              <a:lnSpc>
                <a:spcPct val="90000"/>
              </a:lnSpc>
              <a:spcBef>
                <a:spcPts val="480"/>
              </a:spcBef>
              <a:spcAft>
                <a:spcPts val="0"/>
              </a:spcAft>
              <a:buClr>
                <a:srgbClr val="404040"/>
              </a:buClr>
              <a:buSzPts val="2400"/>
              <a:buChar char="–"/>
            </a:pPr>
            <a:r>
              <a:rPr lang="en-US">
                <a:solidFill>
                  <a:srgbClr val="404040"/>
                </a:solidFill>
              </a:rPr>
              <a:t>hometown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Data Collection (cont.)</a:t>
            </a:r>
            <a:endParaRPr>
              <a:solidFill>
                <a:srgbClr val="3F3F3F"/>
              </a:solidFill>
            </a:endParaRPr>
          </a:p>
        </p:txBody>
      </p:sp>
      <p:sp>
        <p:nvSpPr>
          <p:cNvPr id="173" name="Google Shape;173;p1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rgbClr val="404040"/>
              </a:buClr>
              <a:buSzPts val="2800"/>
              <a:buFont typeface="Calibri"/>
              <a:buAutoNum type="arabicPeriod"/>
            </a:pPr>
            <a:r>
              <a:rPr lang="en-US">
                <a:solidFill>
                  <a:srgbClr val="404040"/>
                </a:solidFill>
              </a:rPr>
              <a:t>Activities and Preferences</a:t>
            </a:r>
            <a:endParaRPr/>
          </a:p>
          <a:p>
            <a:pPr indent="-457200" lvl="1" marL="857250" rtl="0" algn="l">
              <a:lnSpc>
                <a:spcPct val="100000"/>
              </a:lnSpc>
              <a:spcBef>
                <a:spcPts val="480"/>
              </a:spcBef>
              <a:spcAft>
                <a:spcPts val="0"/>
              </a:spcAft>
              <a:buClr>
                <a:srgbClr val="404040"/>
              </a:buClr>
              <a:buSzPts val="2400"/>
              <a:buChar char="–"/>
            </a:pPr>
            <a:r>
              <a:rPr lang="en-US">
                <a:solidFill>
                  <a:srgbClr val="404040"/>
                </a:solidFill>
              </a:rPr>
              <a:t>lists of favorite, such as movies, music etc.</a:t>
            </a:r>
            <a:endParaRPr/>
          </a:p>
          <a:p>
            <a:pPr indent="-457200" lvl="0" marL="457200" rtl="0" algn="l">
              <a:lnSpc>
                <a:spcPct val="100000"/>
              </a:lnSpc>
              <a:spcBef>
                <a:spcPts val="560"/>
              </a:spcBef>
              <a:spcAft>
                <a:spcPts val="0"/>
              </a:spcAft>
              <a:buClr>
                <a:srgbClr val="404040"/>
              </a:buClr>
              <a:buSzPts val="2800"/>
              <a:buFont typeface="Calibri"/>
              <a:buAutoNum type="arabicPeriod"/>
            </a:pPr>
            <a:r>
              <a:rPr lang="en-US">
                <a:solidFill>
                  <a:srgbClr val="404040"/>
                </a:solidFill>
              </a:rPr>
              <a:t>Language Features</a:t>
            </a:r>
            <a:endParaRPr/>
          </a:p>
          <a:p>
            <a:pPr indent="-457200" lvl="1" marL="857250" rtl="0" algn="l">
              <a:lnSpc>
                <a:spcPct val="100000"/>
              </a:lnSpc>
              <a:spcBef>
                <a:spcPts val="480"/>
              </a:spcBef>
              <a:spcAft>
                <a:spcPts val="0"/>
              </a:spcAft>
              <a:buClr>
                <a:srgbClr val="404040"/>
              </a:buClr>
              <a:buSzPts val="2400"/>
              <a:buChar char="–"/>
            </a:pPr>
            <a:r>
              <a:rPr lang="en-US">
                <a:solidFill>
                  <a:srgbClr val="404040"/>
                </a:solidFill>
              </a:rPr>
              <a:t>This all the text that the users shared through </a:t>
            </a:r>
            <a:endParaRPr/>
          </a:p>
          <a:p>
            <a:pPr indent="-457200" lvl="2" marL="1257300" rtl="0" algn="l">
              <a:lnSpc>
                <a:spcPct val="100000"/>
              </a:lnSpc>
              <a:spcBef>
                <a:spcPts val="400"/>
              </a:spcBef>
              <a:spcAft>
                <a:spcPts val="0"/>
              </a:spcAft>
              <a:buClr>
                <a:srgbClr val="404040"/>
              </a:buClr>
              <a:buSzPts val="2000"/>
              <a:buChar char="•"/>
            </a:pPr>
            <a:r>
              <a:rPr lang="en-US">
                <a:solidFill>
                  <a:srgbClr val="404040"/>
                </a:solidFill>
              </a:rPr>
              <a:t>“About Me”, “blurb” text and status updates. </a:t>
            </a:r>
            <a:endParaRPr/>
          </a:p>
          <a:p>
            <a:pPr indent="-457200" lvl="1" marL="857250" rtl="0" algn="l">
              <a:lnSpc>
                <a:spcPct val="100000"/>
              </a:lnSpc>
              <a:spcBef>
                <a:spcPts val="480"/>
              </a:spcBef>
              <a:spcAft>
                <a:spcPts val="0"/>
              </a:spcAft>
              <a:buClr>
                <a:srgbClr val="404040"/>
              </a:buClr>
              <a:buSzPts val="2400"/>
              <a:buChar char="–"/>
            </a:pPr>
            <a:r>
              <a:rPr lang="en-US">
                <a:solidFill>
                  <a:srgbClr val="404040"/>
                </a:solidFill>
              </a:rPr>
              <a:t>Of the 279 users, only 167 had enough words to be actually used in this data set. </a:t>
            </a:r>
            <a:endParaRPr/>
          </a:p>
          <a:p>
            <a:pPr indent="-457200" lvl="1" marL="857250" rtl="0" algn="l">
              <a:lnSpc>
                <a:spcPct val="100000"/>
              </a:lnSpc>
              <a:spcBef>
                <a:spcPts val="480"/>
              </a:spcBef>
              <a:spcAft>
                <a:spcPts val="0"/>
              </a:spcAft>
              <a:buClr>
                <a:srgbClr val="404040"/>
              </a:buClr>
              <a:buSzPts val="2400"/>
              <a:buChar char="–"/>
            </a:pPr>
            <a:r>
              <a:rPr lang="en-US">
                <a:solidFill>
                  <a:srgbClr val="404040"/>
                </a:solidFill>
              </a:rPr>
              <a:t>Used LIWC to analyze the text producing statistics on 81 different features of text in the 5 categories.</a:t>
            </a:r>
            <a:endParaRPr/>
          </a:p>
          <a:p>
            <a:pPr indent="-279400" lvl="0" marL="457200" rtl="0" algn="l">
              <a:lnSpc>
                <a:spcPct val="100000"/>
              </a:lnSpc>
              <a:spcBef>
                <a:spcPts val="560"/>
              </a:spcBef>
              <a:spcAft>
                <a:spcPts val="0"/>
              </a:spcAft>
              <a:buClr>
                <a:schemeClr val="dk1"/>
              </a:buClr>
              <a:buSzPts val="2800"/>
              <a:buNone/>
            </a:pPr>
            <a:r>
              <a:t/>
            </a:r>
            <a:endParaRPr>
              <a:solidFill>
                <a:srgbClr val="40404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type="title"/>
          </p:nvPr>
        </p:nvSpPr>
        <p:spPr>
          <a:xfrm>
            <a:off x="238125" y="681039"/>
            <a:ext cx="3214689" cy="14493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Personality-features correlation</a:t>
            </a:r>
            <a:endParaRPr>
              <a:solidFill>
                <a:srgbClr val="3F3F3F"/>
              </a:solidFill>
            </a:endParaRPr>
          </a:p>
        </p:txBody>
      </p:sp>
      <p:pic>
        <p:nvPicPr>
          <p:cNvPr id="179" name="Google Shape;179;p15"/>
          <p:cNvPicPr preferRelativeResize="0"/>
          <p:nvPr>
            <p:ph idx="1" type="body"/>
          </p:nvPr>
        </p:nvPicPr>
        <p:blipFill rotWithShape="1">
          <a:blip r:embed="rId3">
            <a:alphaModFix/>
          </a:blip>
          <a:srcRect b="0" l="0" r="0" t="0"/>
          <a:stretch/>
        </p:blipFill>
        <p:spPr>
          <a:xfrm>
            <a:off x="3662364" y="211932"/>
            <a:ext cx="7240587" cy="56499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22d71f26a7_0_0"/>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Correlation Reminder</a:t>
            </a:r>
            <a:endParaRPr/>
          </a:p>
        </p:txBody>
      </p:sp>
      <p:pic>
        <p:nvPicPr>
          <p:cNvPr id="186" name="Google Shape;186;g122d71f26a7_0_0"/>
          <p:cNvPicPr preferRelativeResize="0"/>
          <p:nvPr/>
        </p:nvPicPr>
        <p:blipFill rotWithShape="1">
          <a:blip r:embed="rId3">
            <a:alphaModFix/>
          </a:blip>
          <a:srcRect b="0" l="0" r="0" t="0"/>
          <a:stretch/>
        </p:blipFill>
        <p:spPr>
          <a:xfrm>
            <a:off x="86900" y="1949776"/>
            <a:ext cx="3869282" cy="2958451"/>
          </a:xfrm>
          <a:prstGeom prst="rect">
            <a:avLst/>
          </a:prstGeom>
          <a:noFill/>
          <a:ln>
            <a:noFill/>
          </a:ln>
        </p:spPr>
      </p:pic>
      <p:pic>
        <p:nvPicPr>
          <p:cNvPr id="187" name="Google Shape;187;g122d71f26a7_0_0"/>
          <p:cNvPicPr preferRelativeResize="0"/>
          <p:nvPr/>
        </p:nvPicPr>
        <p:blipFill rotWithShape="1">
          <a:blip r:embed="rId4">
            <a:alphaModFix/>
          </a:blip>
          <a:srcRect b="0" l="0" r="0" t="0"/>
          <a:stretch/>
        </p:blipFill>
        <p:spPr>
          <a:xfrm>
            <a:off x="4312086" y="2129124"/>
            <a:ext cx="3654727" cy="2899271"/>
          </a:xfrm>
          <a:prstGeom prst="rect">
            <a:avLst/>
          </a:prstGeom>
          <a:noFill/>
          <a:ln>
            <a:noFill/>
          </a:ln>
        </p:spPr>
      </p:pic>
      <p:pic>
        <p:nvPicPr>
          <p:cNvPr id="188" name="Google Shape;188;g122d71f26a7_0_0"/>
          <p:cNvPicPr preferRelativeResize="0"/>
          <p:nvPr/>
        </p:nvPicPr>
        <p:blipFill rotWithShape="1">
          <a:blip r:embed="rId5">
            <a:alphaModFix/>
          </a:blip>
          <a:srcRect b="0" l="0" r="0" t="0"/>
          <a:stretch/>
        </p:blipFill>
        <p:spPr>
          <a:xfrm>
            <a:off x="8322718" y="2101283"/>
            <a:ext cx="3869282" cy="29549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Personality and Social Media Profile</a:t>
            </a:r>
            <a:endParaRPr>
              <a:solidFill>
                <a:srgbClr val="3F3F3F"/>
              </a:solidFill>
            </a:endParaRPr>
          </a:p>
        </p:txBody>
      </p:sp>
      <p:sp>
        <p:nvSpPr>
          <p:cNvPr id="194" name="Google Shape;194;p1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None/>
            </a:pPr>
            <a:r>
              <a:rPr lang="en-US">
                <a:solidFill>
                  <a:srgbClr val="3F3F3F"/>
                </a:solidFill>
              </a:rPr>
              <a:t>Weak correlations between user’s profile and personality scores:</a:t>
            </a:r>
            <a:endParaRPr>
              <a:solidFill>
                <a:srgbClr val="3F3F3F"/>
              </a:solidFill>
            </a:endParaRPr>
          </a:p>
          <a:p>
            <a:pPr indent="-342900" lvl="0" marL="342900" rtl="0" algn="l">
              <a:lnSpc>
                <a:spcPct val="100000"/>
              </a:lnSpc>
              <a:spcBef>
                <a:spcPts val="560"/>
              </a:spcBef>
              <a:spcAft>
                <a:spcPts val="0"/>
              </a:spcAft>
              <a:buClr>
                <a:srgbClr val="3F3F3F"/>
              </a:buClr>
              <a:buSzPts val="2800"/>
              <a:buChar char="•"/>
            </a:pPr>
            <a:r>
              <a:rPr i="1" lang="en-US">
                <a:solidFill>
                  <a:srgbClr val="3F3F3F"/>
                </a:solidFill>
              </a:rPr>
              <a:t>Conscientiousness</a:t>
            </a:r>
            <a:r>
              <a:rPr lang="en-US">
                <a:solidFill>
                  <a:srgbClr val="3F3F3F"/>
                </a:solidFill>
              </a:rPr>
              <a:t> </a:t>
            </a:r>
            <a:endParaRPr>
              <a:solidFill>
                <a:srgbClr val="3F3F3F"/>
              </a:solidFill>
            </a:endParaRPr>
          </a:p>
          <a:p>
            <a:pPr indent="-457200" lvl="1" marL="857250" rtl="0" algn="l">
              <a:lnSpc>
                <a:spcPct val="100000"/>
              </a:lnSpc>
              <a:spcBef>
                <a:spcPts val="480"/>
              </a:spcBef>
              <a:spcAft>
                <a:spcPts val="0"/>
              </a:spcAft>
              <a:buClr>
                <a:srgbClr val="3F3F3F"/>
              </a:buClr>
              <a:buSzPts val="2400"/>
              <a:buChar char="–"/>
            </a:pPr>
            <a:r>
              <a:rPr lang="en-US">
                <a:solidFill>
                  <a:srgbClr val="3F3F3F"/>
                </a:solidFill>
              </a:rPr>
              <a:t>negatively correlated with the frequency of swear words as well as words that described perceptual processes. </a:t>
            </a:r>
            <a:endParaRPr>
              <a:solidFill>
                <a:srgbClr val="3F3F3F"/>
              </a:solidFill>
            </a:endParaRPr>
          </a:p>
          <a:p>
            <a:pPr indent="-457200" lvl="1" marL="857250" rtl="0" algn="l">
              <a:lnSpc>
                <a:spcPct val="100000"/>
              </a:lnSpc>
              <a:spcBef>
                <a:spcPts val="480"/>
              </a:spcBef>
              <a:spcAft>
                <a:spcPts val="0"/>
              </a:spcAft>
              <a:buClr>
                <a:srgbClr val="3F3F3F"/>
              </a:buClr>
              <a:buSzPts val="2400"/>
              <a:buChar char="–"/>
            </a:pPr>
            <a:r>
              <a:rPr lang="en-US">
                <a:solidFill>
                  <a:srgbClr val="3F3F3F"/>
                </a:solidFill>
              </a:rPr>
              <a:t>positively correlated with words concerning social processes.</a:t>
            </a:r>
            <a:endParaRPr/>
          </a:p>
          <a:p>
            <a:pPr indent="-342900" lvl="0" marL="342900" rtl="0" algn="l">
              <a:lnSpc>
                <a:spcPct val="100000"/>
              </a:lnSpc>
              <a:spcBef>
                <a:spcPts val="560"/>
              </a:spcBef>
              <a:spcAft>
                <a:spcPts val="0"/>
              </a:spcAft>
              <a:buClr>
                <a:srgbClr val="3F3F3F"/>
              </a:buClr>
              <a:buSzPts val="2800"/>
              <a:buChar char="•"/>
            </a:pPr>
            <a:r>
              <a:rPr i="1" lang="en-US">
                <a:solidFill>
                  <a:srgbClr val="3F3F3F"/>
                </a:solidFill>
              </a:rPr>
              <a:t>Agreeableness</a:t>
            </a:r>
            <a:r>
              <a:rPr lang="en-US">
                <a:solidFill>
                  <a:srgbClr val="3F3F3F"/>
                </a:solidFill>
              </a:rPr>
              <a:t> correlated positively with words describing feelings and </a:t>
            </a:r>
            <a:endParaRPr>
              <a:solidFill>
                <a:srgbClr val="3F3F3F"/>
              </a:solidFill>
            </a:endParaRPr>
          </a:p>
          <a:p>
            <a:pPr indent="-342900" lvl="0" marL="342900" rtl="0" algn="l">
              <a:lnSpc>
                <a:spcPct val="100000"/>
              </a:lnSpc>
              <a:spcBef>
                <a:spcPts val="560"/>
              </a:spcBef>
              <a:spcAft>
                <a:spcPts val="0"/>
              </a:spcAft>
              <a:buClr>
                <a:srgbClr val="3F3F3F"/>
              </a:buClr>
              <a:buSzPts val="2800"/>
              <a:buChar char="•"/>
            </a:pPr>
            <a:r>
              <a:rPr i="1" lang="en-US">
                <a:solidFill>
                  <a:srgbClr val="3F3F3F"/>
                </a:solidFill>
              </a:rPr>
              <a:t>Neuroticism </a:t>
            </a:r>
            <a:r>
              <a:rPr lang="en-US">
                <a:solidFill>
                  <a:srgbClr val="3F3F3F"/>
                </a:solidFill>
              </a:rPr>
              <a:t>correlated positively with words describing anxiety</a:t>
            </a:r>
            <a:endParaRPr/>
          </a:p>
          <a:p>
            <a:pPr indent="-342900" lvl="0" marL="342900" rtl="0" algn="l">
              <a:lnSpc>
                <a:spcPct val="100000"/>
              </a:lnSpc>
              <a:spcBef>
                <a:spcPts val="560"/>
              </a:spcBef>
              <a:spcAft>
                <a:spcPts val="0"/>
              </a:spcAft>
              <a:buClr>
                <a:srgbClr val="3F3F3F"/>
              </a:buClr>
              <a:buSzPts val="2800"/>
              <a:buChar char="•"/>
            </a:pPr>
            <a:r>
              <a:rPr lang="en-US">
                <a:solidFill>
                  <a:srgbClr val="3F3F3F"/>
                </a:solidFill>
              </a:rPr>
              <a:t>Length of the reported activities and interests correlated with </a:t>
            </a:r>
            <a:r>
              <a:rPr i="1" lang="en-US">
                <a:solidFill>
                  <a:srgbClr val="3F3F3F"/>
                </a:solidFill>
              </a:rPr>
              <a:t>extraversion </a:t>
            </a:r>
            <a:r>
              <a:rPr lang="en-US">
                <a:solidFill>
                  <a:srgbClr val="3F3F3F"/>
                </a:solidFill>
              </a:rPr>
              <a:t>and </a:t>
            </a:r>
            <a:r>
              <a:rPr i="1" lang="en-US">
                <a:solidFill>
                  <a:srgbClr val="3F3F3F"/>
                </a:solidFill>
              </a:rPr>
              <a:t>openness</a:t>
            </a:r>
            <a:endParaRPr i="1">
              <a:solidFill>
                <a:srgbClr val="3F3F3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Personality and Social Media Profile</a:t>
            </a:r>
            <a:endParaRPr>
              <a:solidFill>
                <a:srgbClr val="3F3F3F"/>
              </a:solidFill>
            </a:endParaRPr>
          </a:p>
        </p:txBody>
      </p:sp>
      <p:sp>
        <p:nvSpPr>
          <p:cNvPr id="200" name="Google Shape;200;p1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3F3F3F"/>
              </a:buClr>
              <a:buSzPts val="2800"/>
              <a:buChar char="•"/>
            </a:pPr>
            <a:r>
              <a:rPr lang="en-US">
                <a:solidFill>
                  <a:srgbClr val="3F3F3F"/>
                </a:solidFill>
              </a:rPr>
              <a:t>Extroverts </a:t>
            </a:r>
            <a:endParaRPr>
              <a:solidFill>
                <a:srgbClr val="3F3F3F"/>
              </a:solidFill>
            </a:endParaRPr>
          </a:p>
          <a:p>
            <a:pPr indent="-285750" lvl="1" marL="742950" rtl="0" algn="l">
              <a:lnSpc>
                <a:spcPct val="100000"/>
              </a:lnSpc>
              <a:spcBef>
                <a:spcPts val="480"/>
              </a:spcBef>
              <a:spcAft>
                <a:spcPts val="0"/>
              </a:spcAft>
              <a:buClr>
                <a:srgbClr val="3F3F3F"/>
              </a:buClr>
              <a:buSzPts val="2400"/>
              <a:buChar char="–"/>
            </a:pPr>
            <a:r>
              <a:rPr lang="en-US">
                <a:solidFill>
                  <a:srgbClr val="3F3F3F"/>
                </a:solidFill>
              </a:rPr>
              <a:t>Larger networks (more friends)</a:t>
            </a:r>
            <a:endParaRPr/>
          </a:p>
          <a:p>
            <a:pPr indent="-285750" lvl="1" marL="742950" rtl="0" algn="l">
              <a:lnSpc>
                <a:spcPct val="100000"/>
              </a:lnSpc>
              <a:spcBef>
                <a:spcPts val="480"/>
              </a:spcBef>
              <a:spcAft>
                <a:spcPts val="0"/>
              </a:spcAft>
              <a:buClr>
                <a:srgbClr val="3F3F3F"/>
              </a:buClr>
              <a:buSzPts val="2400"/>
              <a:buChar char="–"/>
            </a:pPr>
            <a:r>
              <a:rPr lang="en-US">
                <a:solidFill>
                  <a:srgbClr val="3F3F3F"/>
                </a:solidFill>
              </a:rPr>
              <a:t>Less dense network structure. </a:t>
            </a:r>
            <a:endParaRPr/>
          </a:p>
          <a:p>
            <a:pPr indent="-133350" lvl="1" marL="742950" rtl="0" algn="l">
              <a:lnSpc>
                <a:spcPct val="100000"/>
              </a:lnSpc>
              <a:spcBef>
                <a:spcPts val="480"/>
              </a:spcBef>
              <a:spcAft>
                <a:spcPts val="0"/>
              </a:spcAft>
              <a:buClr>
                <a:schemeClr val="dk1"/>
              </a:buClr>
              <a:buSzPts val="2400"/>
              <a:buNone/>
            </a:pPr>
            <a:r>
              <a:t/>
            </a:r>
            <a:endParaRPr>
              <a:solidFill>
                <a:srgbClr val="3F3F3F"/>
              </a:solidFill>
            </a:endParaRPr>
          </a:p>
          <a:p>
            <a:pPr indent="-342900" lvl="0" marL="342900" rtl="0" algn="l">
              <a:lnSpc>
                <a:spcPct val="100000"/>
              </a:lnSpc>
              <a:spcBef>
                <a:spcPts val="560"/>
              </a:spcBef>
              <a:spcAft>
                <a:spcPts val="0"/>
              </a:spcAft>
              <a:buClr>
                <a:srgbClr val="3F3F3F"/>
              </a:buClr>
              <a:buSzPts val="2800"/>
              <a:buChar char="•"/>
            </a:pPr>
            <a:r>
              <a:rPr lang="en-US">
                <a:solidFill>
                  <a:srgbClr val="3F3F3F"/>
                </a:solidFill>
              </a:rPr>
              <a:t>Correlation between neuroticism and length of the user’s last name.</a:t>
            </a:r>
            <a:endParaRPr/>
          </a:p>
          <a:p>
            <a:pPr indent="-165100" lvl="0" marL="342900" rtl="0" algn="l">
              <a:lnSpc>
                <a:spcPct val="100000"/>
              </a:lnSpc>
              <a:spcBef>
                <a:spcPts val="560"/>
              </a:spcBef>
              <a:spcAft>
                <a:spcPts val="0"/>
              </a:spcAft>
              <a:buClr>
                <a:schemeClr val="dk1"/>
              </a:buClr>
              <a:buSzPts val="2800"/>
              <a:buNone/>
            </a:pPr>
            <a:r>
              <a:t/>
            </a:r>
            <a:endParaRPr>
              <a:solidFill>
                <a:srgbClr val="3F3F3F"/>
              </a:solidFill>
            </a:endParaRPr>
          </a:p>
          <a:p>
            <a:pPr indent="-342900" lvl="0" marL="342900" rtl="0" algn="l">
              <a:lnSpc>
                <a:spcPct val="100000"/>
              </a:lnSpc>
              <a:spcBef>
                <a:spcPts val="560"/>
              </a:spcBef>
              <a:spcAft>
                <a:spcPts val="0"/>
              </a:spcAft>
              <a:buClr>
                <a:srgbClr val="3F3F3F"/>
              </a:buClr>
              <a:buSzPts val="2800"/>
              <a:buChar char="•"/>
            </a:pPr>
            <a:r>
              <a:rPr lang="en-US">
                <a:solidFill>
                  <a:srgbClr val="3F3F3F"/>
                </a:solidFill>
              </a:rPr>
              <a:t>Woman were more conscientious, agreeable and neurotic than men.</a:t>
            </a:r>
            <a:endParaRPr/>
          </a:p>
          <a:p>
            <a:pPr indent="-342900" lvl="0" marL="342900" rtl="0" algn="l">
              <a:lnSpc>
                <a:spcPct val="100000"/>
              </a:lnSpc>
              <a:spcBef>
                <a:spcPts val="560"/>
              </a:spcBef>
              <a:spcAft>
                <a:spcPts val="0"/>
              </a:spcAft>
              <a:buClr>
                <a:srgbClr val="3F3F3F"/>
              </a:buClr>
              <a:buSzPts val="2800"/>
              <a:buChar char="•"/>
            </a:pPr>
            <a:r>
              <a:rPr lang="en-US">
                <a:solidFill>
                  <a:srgbClr val="3F3F3F"/>
                </a:solidFill>
              </a:rPr>
              <a:t>Users who chose to share a URL to an external website were more open than those who didn’t.</a:t>
            </a:r>
            <a:endParaRPr/>
          </a:p>
          <a:p>
            <a:pPr indent="0" lvl="0" marL="91440" rtl="0" algn="l">
              <a:lnSpc>
                <a:spcPct val="100000"/>
              </a:lnSpc>
              <a:spcBef>
                <a:spcPts val="560"/>
              </a:spcBef>
              <a:spcAft>
                <a:spcPts val="0"/>
              </a:spcAft>
              <a:buClr>
                <a:schemeClr val="dk1"/>
              </a:buClr>
              <a:buSzPts val="2800"/>
              <a:buNone/>
            </a:pPr>
            <a:r>
              <a:t/>
            </a:r>
            <a:endParaRPr>
              <a:solidFill>
                <a:srgbClr val="3F3F3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2346325" y="287339"/>
            <a:ext cx="7543800" cy="14493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Differences between subpopulations</a:t>
            </a:r>
            <a:endParaRPr>
              <a:solidFill>
                <a:srgbClr val="3F3F3F"/>
              </a:solidFill>
            </a:endParaRPr>
          </a:p>
        </p:txBody>
      </p:sp>
      <p:pic>
        <p:nvPicPr>
          <p:cNvPr id="206" name="Google Shape;206;p18"/>
          <p:cNvPicPr preferRelativeResize="0"/>
          <p:nvPr>
            <p:ph idx="2" type="body"/>
          </p:nvPr>
        </p:nvPicPr>
        <p:blipFill rotWithShape="1">
          <a:blip r:embed="rId3">
            <a:alphaModFix/>
          </a:blip>
          <a:srcRect b="0" l="0" r="0" t="0"/>
          <a:stretch/>
        </p:blipFill>
        <p:spPr>
          <a:xfrm>
            <a:off x="2863851" y="2208214"/>
            <a:ext cx="6164263" cy="336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ph type="title"/>
          </p:nvPr>
        </p:nvSpPr>
        <p:spPr>
          <a:xfrm>
            <a:off x="1648905" y="274638"/>
            <a:ext cx="891501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“We’ve lost control of our personal data”</a:t>
            </a:r>
            <a:endParaRPr/>
          </a:p>
        </p:txBody>
      </p:sp>
      <p:sp>
        <p:nvSpPr>
          <p:cNvPr id="78" name="Google Shape;78;p2"/>
          <p:cNvSpPr txBox="1"/>
          <p:nvPr>
            <p:ph idx="1" type="body"/>
          </p:nvPr>
        </p:nvSpPr>
        <p:spPr>
          <a:xfrm>
            <a:off x="1981200" y="1600200"/>
            <a:ext cx="8229600" cy="48668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Clr>
                <a:schemeClr val="dk1"/>
              </a:buClr>
              <a:buSzPct val="100000"/>
              <a:buNone/>
            </a:pPr>
            <a:r>
              <a:rPr lang="en-US"/>
              <a:t>“The current business model for many websites offers </a:t>
            </a:r>
            <a:r>
              <a:rPr lang="en-US">
                <a:solidFill>
                  <a:schemeClr val="accent6"/>
                </a:solidFill>
              </a:rPr>
              <a:t>free content in exchange for personal data</a:t>
            </a:r>
            <a:r>
              <a:rPr lang="en-US"/>
              <a:t>. Many of us agree to this – albeit often by accepting </a:t>
            </a:r>
            <a:r>
              <a:rPr lang="en-US">
                <a:solidFill>
                  <a:srgbClr val="008000"/>
                </a:solidFill>
              </a:rPr>
              <a:t>long and confusing terms and conditions</a:t>
            </a:r>
            <a:r>
              <a:rPr lang="en-US"/>
              <a:t> documents – but fundamentally we do not mind some information being collected in exchange for free services. But, we’re missing a trick. As our data is then held in proprietary silos, out of sight to us, we </a:t>
            </a:r>
            <a:r>
              <a:rPr lang="en-US">
                <a:solidFill>
                  <a:srgbClr val="660066"/>
                </a:solidFill>
              </a:rPr>
              <a:t>lose out on the benefits </a:t>
            </a:r>
            <a:r>
              <a:rPr lang="en-US"/>
              <a:t>we could realise if we had direct control over this data, and choose when and with whom to share it. What’s more, </a:t>
            </a:r>
            <a:r>
              <a:rPr lang="en-US">
                <a:solidFill>
                  <a:srgbClr val="0000FF"/>
                </a:solidFill>
              </a:rPr>
              <a:t>we often do not have any way of feeding back to companies what data we’d rather </a:t>
            </a:r>
            <a:r>
              <a:rPr i="1" lang="en-US">
                <a:solidFill>
                  <a:srgbClr val="0000FF"/>
                </a:solidFill>
              </a:rPr>
              <a:t>not</a:t>
            </a:r>
            <a:r>
              <a:rPr lang="en-US">
                <a:solidFill>
                  <a:srgbClr val="0000FF"/>
                </a:solidFill>
              </a:rPr>
              <a:t> share </a:t>
            </a:r>
            <a:r>
              <a:rPr lang="en-US"/>
              <a:t>– especially with third parties – the T&amp;Cs are all or nothing...”</a:t>
            </a:r>
            <a:endParaRPr/>
          </a:p>
          <a:p>
            <a:pPr indent="0" lvl="0" marL="0" rtl="0" algn="l">
              <a:lnSpc>
                <a:spcPct val="100000"/>
              </a:lnSpc>
              <a:spcBef>
                <a:spcPts val="476"/>
              </a:spcBef>
              <a:spcAft>
                <a:spcPts val="0"/>
              </a:spcAft>
              <a:buClr>
                <a:schemeClr val="dk1"/>
              </a:buClr>
              <a:buSzPct val="100000"/>
              <a:buNone/>
            </a:pPr>
            <a:r>
              <a:t/>
            </a:r>
            <a:endParaRPr/>
          </a:p>
          <a:p>
            <a:pPr indent="0" lvl="0" marL="0" rtl="0" algn="l">
              <a:lnSpc>
                <a:spcPct val="100000"/>
              </a:lnSpc>
              <a:spcBef>
                <a:spcPts val="476"/>
              </a:spcBef>
              <a:spcAft>
                <a:spcPts val="0"/>
              </a:spcAft>
              <a:buClr>
                <a:schemeClr val="dk1"/>
              </a:buClr>
              <a:buSzPct val="100000"/>
              <a:buNone/>
            </a:pPr>
            <a:r>
              <a:rPr lang="en-US"/>
              <a:t>-- Sir Tim Berners-Lee in “Three challenges for the web, according to its inventor,” March 12, 2017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3F3F3F"/>
                </a:solidFill>
              </a:rPr>
              <a:t>Predicting Personality</a:t>
            </a:r>
            <a:endParaRPr/>
          </a:p>
        </p:txBody>
      </p:sp>
      <p:sp>
        <p:nvSpPr>
          <p:cNvPr id="212" name="Google Shape;212;p19"/>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3F3F3F"/>
              </a:buClr>
              <a:buSzPts val="2800"/>
              <a:buChar char="•"/>
            </a:pPr>
            <a:r>
              <a:rPr lang="en-US">
                <a:solidFill>
                  <a:srgbClr val="3F3F3F"/>
                </a:solidFill>
              </a:rPr>
              <a:t>Predicted personality trait score based on 74 user features</a:t>
            </a:r>
            <a:endParaRPr/>
          </a:p>
          <a:p>
            <a:pPr indent="-285750" lvl="1" marL="742950" rtl="0" algn="l">
              <a:lnSpc>
                <a:spcPct val="100000"/>
              </a:lnSpc>
              <a:spcBef>
                <a:spcPts val="480"/>
              </a:spcBef>
              <a:spcAft>
                <a:spcPts val="0"/>
              </a:spcAft>
              <a:buClr>
                <a:srgbClr val="3F3F3F"/>
              </a:buClr>
              <a:buSzPts val="2400"/>
              <a:buChar char="–"/>
            </a:pPr>
            <a:r>
              <a:rPr lang="en-US">
                <a:solidFill>
                  <a:srgbClr val="3F3F3F"/>
                </a:solidFill>
              </a:rPr>
              <a:t>using regression with 10-fold cross-validation </a:t>
            </a:r>
            <a:endParaRPr/>
          </a:p>
          <a:p>
            <a:pPr indent="-285750" lvl="1" marL="742950" rtl="0" algn="l">
              <a:lnSpc>
                <a:spcPct val="100000"/>
              </a:lnSpc>
              <a:spcBef>
                <a:spcPts val="480"/>
              </a:spcBef>
              <a:spcAft>
                <a:spcPts val="0"/>
              </a:spcAft>
              <a:buClr>
                <a:srgbClr val="3F3F3F"/>
              </a:buClr>
              <a:buSzPts val="2400"/>
              <a:buChar char="–"/>
            </a:pPr>
            <a:r>
              <a:rPr lang="en-US">
                <a:solidFill>
                  <a:srgbClr val="3F3F3F"/>
                </a:solidFill>
              </a:rPr>
              <a:t>The Mean Absolute Prediction Error around 11%</a:t>
            </a:r>
            <a:endParaRPr/>
          </a:p>
          <a:p>
            <a:pPr indent="-165100" lvl="0" marL="342900" rtl="0" algn="l">
              <a:lnSpc>
                <a:spcPct val="100000"/>
              </a:lnSpc>
              <a:spcBef>
                <a:spcPts val="560"/>
              </a:spcBef>
              <a:spcAft>
                <a:spcPts val="0"/>
              </a:spcAft>
              <a:buClr>
                <a:schemeClr val="dk1"/>
              </a:buClr>
              <a:buSzPts val="2800"/>
              <a:buNone/>
            </a:pPr>
            <a:r>
              <a:t/>
            </a:r>
            <a:endParaRPr>
              <a:solidFill>
                <a:srgbClr val="3F3F3F"/>
              </a:solidFill>
            </a:endParaRPr>
          </a:p>
          <a:p>
            <a:pPr indent="0" lvl="0" marL="0" rtl="0" algn="l">
              <a:lnSpc>
                <a:spcPct val="100000"/>
              </a:lnSpc>
              <a:spcBef>
                <a:spcPts val="360"/>
              </a:spcBef>
              <a:spcAft>
                <a:spcPts val="0"/>
              </a:spcAft>
              <a:buClr>
                <a:schemeClr val="dk1"/>
              </a:buClr>
              <a:buSzPts val="1800"/>
              <a:buNone/>
            </a:pPr>
            <a:r>
              <a:t/>
            </a:r>
            <a:endParaRPr sz="1800">
              <a:solidFill>
                <a:srgbClr val="3F3F3F"/>
              </a:solidFill>
            </a:endParaRPr>
          </a:p>
          <a:p>
            <a:pPr indent="0" lvl="0" marL="0" rtl="0" algn="l">
              <a:lnSpc>
                <a:spcPct val="100000"/>
              </a:lnSpc>
              <a:spcBef>
                <a:spcPts val="360"/>
              </a:spcBef>
              <a:spcAft>
                <a:spcPts val="0"/>
              </a:spcAft>
              <a:buClr>
                <a:schemeClr val="dk1"/>
              </a:buClr>
              <a:buSzPts val="1800"/>
              <a:buNone/>
            </a:pPr>
            <a:r>
              <a:t/>
            </a:r>
            <a:endParaRPr sz="1800">
              <a:solidFill>
                <a:srgbClr val="3F3F3F"/>
              </a:solidFill>
            </a:endParaRPr>
          </a:p>
        </p:txBody>
      </p:sp>
      <p:pic>
        <p:nvPicPr>
          <p:cNvPr id="213" name="Google Shape;213;p19"/>
          <p:cNvPicPr preferRelativeResize="0"/>
          <p:nvPr/>
        </p:nvPicPr>
        <p:blipFill rotWithShape="1">
          <a:blip r:embed="rId3">
            <a:alphaModFix/>
          </a:blip>
          <a:srcRect b="0" l="0" r="0" t="26050"/>
          <a:stretch/>
        </p:blipFill>
        <p:spPr>
          <a:xfrm>
            <a:off x="2184400" y="2743200"/>
            <a:ext cx="5475288" cy="2749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latin typeface="Calibri"/>
                <a:ea typeface="Calibri"/>
                <a:cs typeface="Calibri"/>
                <a:sym typeface="Calibri"/>
              </a:rPr>
              <a:t>Predicting private traits from digital records of human behavior</a:t>
            </a:r>
            <a:endParaRPr sz="2800">
              <a:latin typeface="Calibri"/>
              <a:ea typeface="Calibri"/>
              <a:cs typeface="Calibri"/>
              <a:sym typeface="Calibri"/>
            </a:endParaRPr>
          </a:p>
        </p:txBody>
      </p:sp>
      <p:sp>
        <p:nvSpPr>
          <p:cNvPr id="219" name="Google Shape;219;p20"/>
          <p:cNvSpPr txBox="1"/>
          <p:nvPr>
            <p:ph idx="1" type="body"/>
          </p:nvPr>
        </p:nvSpPr>
        <p:spPr>
          <a:xfrm>
            <a:off x="609601" y="1752600"/>
            <a:ext cx="10980929" cy="437356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Facebook users employ ‘likes’ to express their positive attitudes towards online content and entities</a:t>
            </a:r>
            <a:endParaRPr/>
          </a:p>
          <a:p>
            <a:pPr indent="-285750" lvl="1" marL="742950" rtl="0" algn="l">
              <a:lnSpc>
                <a:spcPct val="100000"/>
              </a:lnSpc>
              <a:spcBef>
                <a:spcPts val="480"/>
              </a:spcBef>
              <a:spcAft>
                <a:spcPts val="0"/>
              </a:spcAft>
              <a:buClr>
                <a:schemeClr val="dk1"/>
              </a:buClr>
              <a:buSzPts val="2400"/>
              <a:buChar char="–"/>
            </a:pPr>
            <a:r>
              <a:rPr lang="en-US"/>
              <a:t>Publicly available</a:t>
            </a:r>
            <a:endParaRPr/>
          </a:p>
          <a:p>
            <a:pPr indent="-285750" lvl="1" marL="742950" rtl="0" algn="l">
              <a:lnSpc>
                <a:spcPct val="100000"/>
              </a:lnSpc>
              <a:spcBef>
                <a:spcPts val="480"/>
              </a:spcBef>
              <a:spcAft>
                <a:spcPts val="0"/>
              </a:spcAft>
              <a:buClr>
                <a:schemeClr val="dk1"/>
              </a:buClr>
              <a:buSzPts val="2400"/>
              <a:buChar char="–"/>
            </a:pPr>
            <a:r>
              <a:rPr lang="en-US"/>
              <a:t>Similar to Web search queries, Web browsing history, and credit card purchases.</a:t>
            </a:r>
            <a:endParaRPr/>
          </a:p>
          <a:p>
            <a:pPr indent="-342900" lvl="0" marL="342900" rtl="0" algn="l">
              <a:lnSpc>
                <a:spcPct val="100000"/>
              </a:lnSpc>
              <a:spcBef>
                <a:spcPts val="560"/>
              </a:spcBef>
              <a:spcAft>
                <a:spcPts val="0"/>
              </a:spcAft>
              <a:buClr>
                <a:schemeClr val="dk1"/>
              </a:buClr>
              <a:buSzPts val="2800"/>
              <a:buChar char="•"/>
            </a:pPr>
            <a:r>
              <a:rPr lang="en-US"/>
              <a:t>Statistical method to automatically and accurately estimate personal attributes from Facebook ‘likes’</a:t>
            </a:r>
            <a:endParaRPr/>
          </a:p>
        </p:txBody>
      </p:sp>
      <p:sp>
        <p:nvSpPr>
          <p:cNvPr id="220" name="Google Shape;220;p20"/>
          <p:cNvSpPr/>
          <p:nvPr/>
        </p:nvSpPr>
        <p:spPr>
          <a:xfrm>
            <a:off x="711200" y="965220"/>
            <a:ext cx="110362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Arial"/>
                <a:ea typeface="Arial"/>
                <a:cs typeface="Arial"/>
                <a:sym typeface="Arial"/>
              </a:rPr>
              <a:t>[Kosinski, M., Stillwell, D., &amp; Graepel, T. (2013). Private traits and attributes are predictable from digital records of human behavior. </a:t>
            </a:r>
            <a:r>
              <a:rPr b="0" i="1" lang="en-US" sz="1800" u="none" cap="none" strike="noStrike">
                <a:solidFill>
                  <a:srgbClr val="7F7F7F"/>
                </a:solidFill>
                <a:latin typeface="Arial"/>
                <a:ea typeface="Arial"/>
                <a:cs typeface="Arial"/>
                <a:sym typeface="Arial"/>
              </a:rPr>
              <a:t>PNAS</a:t>
            </a:r>
            <a:r>
              <a:rPr b="0" i="0" lang="en-US" sz="1800" u="none" cap="none" strike="noStrike">
                <a:solidFill>
                  <a:srgbClr val="7F7F7F"/>
                </a:solidFill>
                <a:latin typeface="Arial"/>
                <a:ea typeface="Arial"/>
                <a:cs typeface="Arial"/>
                <a:sym typeface="Arial"/>
              </a:rPr>
              <a:t>]</a:t>
            </a:r>
            <a:endParaRPr b="0" i="0" sz="1800" u="none" cap="none" strike="noStrike">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Screen Shot 2014-10-25 at 10.16.58 PM.png" id="225" name="Google Shape;225;p21"/>
          <p:cNvPicPr preferRelativeResize="0"/>
          <p:nvPr/>
        </p:nvPicPr>
        <p:blipFill rotWithShape="1">
          <a:blip r:embed="rId3">
            <a:alphaModFix/>
          </a:blip>
          <a:srcRect b="0" l="0" r="0" t="0"/>
          <a:stretch/>
        </p:blipFill>
        <p:spPr>
          <a:xfrm>
            <a:off x="1135104" y="1000167"/>
            <a:ext cx="8755062" cy="4932363"/>
          </a:xfrm>
          <a:prstGeom prst="rect">
            <a:avLst/>
          </a:prstGeom>
          <a:noFill/>
          <a:ln>
            <a:noFill/>
          </a:ln>
        </p:spPr>
      </p:pic>
      <p:sp>
        <p:nvSpPr>
          <p:cNvPr id="226" name="Google Shape;226;p2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Simon’s Likes on Sports</a:t>
            </a:r>
            <a:endParaRPr/>
          </a:p>
        </p:txBody>
      </p:sp>
      <p:sp>
        <p:nvSpPr>
          <p:cNvPr id="227" name="Google Shape;227;p21"/>
          <p:cNvSpPr txBox="1"/>
          <p:nvPr/>
        </p:nvSpPr>
        <p:spPr>
          <a:xfrm>
            <a:off x="5607091" y="3698917"/>
            <a:ext cx="4140200" cy="10779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ndara"/>
                <a:ea typeface="Candara"/>
                <a:cs typeface="Candara"/>
                <a:sym typeface="Candara"/>
              </a:rPr>
              <a:t>What kinds of sports does Simon like? </a:t>
            </a:r>
            <a:endParaRPr b="0" i="0" sz="3200" u="none" cap="none" strike="noStrike">
              <a:solidFill>
                <a:srgbClr val="FF0000"/>
              </a:solidFill>
              <a:latin typeface="Candara"/>
              <a:ea typeface="Candara"/>
              <a:cs typeface="Candara"/>
              <a:sym typeface="Can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creen Shot 2014-10-25 at 10.18.58 PM.png" id="232" name="Google Shape;232;p22"/>
          <p:cNvPicPr preferRelativeResize="0"/>
          <p:nvPr/>
        </p:nvPicPr>
        <p:blipFill rotWithShape="1">
          <a:blip r:embed="rId3">
            <a:alphaModFix/>
          </a:blip>
          <a:srcRect b="0" l="0" r="0" t="0"/>
          <a:stretch/>
        </p:blipFill>
        <p:spPr>
          <a:xfrm>
            <a:off x="1446810" y="1404650"/>
            <a:ext cx="9144000" cy="4497387"/>
          </a:xfrm>
          <a:prstGeom prst="rect">
            <a:avLst/>
          </a:prstGeom>
          <a:noFill/>
          <a:ln>
            <a:noFill/>
          </a:ln>
        </p:spPr>
      </p:pic>
      <p:sp>
        <p:nvSpPr>
          <p:cNvPr id="233" name="Google Shape;233;p2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Simon’s Likes on Music</a:t>
            </a:r>
            <a:endParaRPr/>
          </a:p>
        </p:txBody>
      </p:sp>
      <p:sp>
        <p:nvSpPr>
          <p:cNvPr id="234" name="Google Shape;234;p22"/>
          <p:cNvSpPr txBox="1"/>
          <p:nvPr/>
        </p:nvSpPr>
        <p:spPr>
          <a:xfrm>
            <a:off x="1904011" y="788699"/>
            <a:ext cx="77819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Candara"/>
                <a:ea typeface="Candara"/>
                <a:cs typeface="Candara"/>
                <a:sym typeface="Candara"/>
              </a:rPr>
              <a:t>Can you guess Simon’s music tastes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3"/>
          <p:cNvPicPr preferRelativeResize="0"/>
          <p:nvPr/>
        </p:nvPicPr>
        <p:blipFill rotWithShape="1">
          <a:blip r:embed="rId3">
            <a:alphaModFix/>
          </a:blip>
          <a:srcRect b="0" l="0" r="0" t="0"/>
          <a:stretch/>
        </p:blipFill>
        <p:spPr>
          <a:xfrm>
            <a:off x="8212139" y="3243263"/>
            <a:ext cx="1525587" cy="1527175"/>
          </a:xfrm>
          <a:prstGeom prst="rect">
            <a:avLst/>
          </a:prstGeom>
          <a:noFill/>
          <a:ln>
            <a:noFill/>
          </a:ln>
        </p:spPr>
      </p:pic>
      <p:sp>
        <p:nvSpPr>
          <p:cNvPr id="240" name="Google Shape;240;p23"/>
          <p:cNvSpPr txBox="1"/>
          <p:nvPr>
            <p:ph idx="1" type="body"/>
          </p:nvPr>
        </p:nvSpPr>
        <p:spPr>
          <a:xfrm>
            <a:off x="1352550" y="1262063"/>
            <a:ext cx="8731250" cy="48418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US"/>
              <a:t> Likes in Facebook can be used to automatically and accurately predict with high probability for the highly sensitive personal attributes such as </a:t>
            </a:r>
            <a:endParaRPr/>
          </a:p>
          <a:p>
            <a:pPr indent="-274319" lvl="1" marL="742950" rtl="0" algn="l">
              <a:lnSpc>
                <a:spcPct val="100000"/>
              </a:lnSpc>
              <a:spcBef>
                <a:spcPts val="480"/>
              </a:spcBef>
              <a:spcAft>
                <a:spcPts val="0"/>
              </a:spcAft>
              <a:buClr>
                <a:schemeClr val="dk1"/>
              </a:buClr>
              <a:buSzPts val="2400"/>
              <a:buChar char="–"/>
            </a:pPr>
            <a:r>
              <a:rPr lang="en-US"/>
              <a:t>gender</a:t>
            </a:r>
            <a:endParaRPr/>
          </a:p>
          <a:p>
            <a:pPr indent="-274319" lvl="1" marL="742950" rtl="0" algn="l">
              <a:lnSpc>
                <a:spcPct val="100000"/>
              </a:lnSpc>
              <a:spcBef>
                <a:spcPts val="480"/>
              </a:spcBef>
              <a:spcAft>
                <a:spcPts val="0"/>
              </a:spcAft>
              <a:buClr>
                <a:schemeClr val="dk1"/>
              </a:buClr>
              <a:buSzPts val="2400"/>
              <a:buChar char="–"/>
            </a:pPr>
            <a:r>
              <a:rPr lang="en-US"/>
              <a:t>ethnicity</a:t>
            </a:r>
            <a:endParaRPr/>
          </a:p>
          <a:p>
            <a:pPr indent="-274319" lvl="1" marL="742950" rtl="0" algn="l">
              <a:lnSpc>
                <a:spcPct val="100000"/>
              </a:lnSpc>
              <a:spcBef>
                <a:spcPts val="480"/>
              </a:spcBef>
              <a:spcAft>
                <a:spcPts val="0"/>
              </a:spcAft>
              <a:buClr>
                <a:schemeClr val="dk1"/>
              </a:buClr>
              <a:buSzPts val="2400"/>
              <a:buChar char="–"/>
            </a:pPr>
            <a:r>
              <a:rPr lang="en-US"/>
              <a:t>religious</a:t>
            </a:r>
            <a:endParaRPr/>
          </a:p>
          <a:p>
            <a:pPr indent="-274319" lvl="1" marL="742950" rtl="0" algn="l">
              <a:lnSpc>
                <a:spcPct val="100000"/>
              </a:lnSpc>
              <a:spcBef>
                <a:spcPts val="480"/>
              </a:spcBef>
              <a:spcAft>
                <a:spcPts val="0"/>
              </a:spcAft>
              <a:buClr>
                <a:schemeClr val="dk1"/>
              </a:buClr>
              <a:buSzPts val="2400"/>
              <a:buChar char="–"/>
            </a:pPr>
            <a:r>
              <a:rPr lang="en-US"/>
              <a:t>political views</a:t>
            </a:r>
            <a:endParaRPr/>
          </a:p>
          <a:p>
            <a:pPr indent="-274319" lvl="1" marL="742950" rtl="0" algn="l">
              <a:lnSpc>
                <a:spcPct val="100000"/>
              </a:lnSpc>
              <a:spcBef>
                <a:spcPts val="480"/>
              </a:spcBef>
              <a:spcAft>
                <a:spcPts val="0"/>
              </a:spcAft>
              <a:buClr>
                <a:schemeClr val="dk1"/>
              </a:buClr>
              <a:buSzPts val="2400"/>
              <a:buChar char="–"/>
            </a:pPr>
            <a:r>
              <a:rPr lang="en-US"/>
              <a:t>personal traits</a:t>
            </a:r>
            <a:endParaRPr/>
          </a:p>
          <a:p>
            <a:pPr indent="-274319" lvl="1" marL="742950" rtl="0" algn="l">
              <a:lnSpc>
                <a:spcPct val="100000"/>
              </a:lnSpc>
              <a:spcBef>
                <a:spcPts val="480"/>
              </a:spcBef>
              <a:spcAft>
                <a:spcPts val="0"/>
              </a:spcAft>
              <a:buClr>
                <a:schemeClr val="dk1"/>
              </a:buClr>
              <a:buSzPts val="2400"/>
              <a:buChar char="–"/>
            </a:pPr>
            <a:r>
              <a:rPr lang="en-US"/>
              <a:t>intelligence</a:t>
            </a:r>
            <a:endParaRPr/>
          </a:p>
          <a:p>
            <a:pPr indent="-274319" lvl="1" marL="742950" rtl="0" algn="l">
              <a:lnSpc>
                <a:spcPct val="100000"/>
              </a:lnSpc>
              <a:spcBef>
                <a:spcPts val="480"/>
              </a:spcBef>
              <a:spcAft>
                <a:spcPts val="0"/>
              </a:spcAft>
              <a:buClr>
                <a:schemeClr val="dk1"/>
              </a:buClr>
              <a:buSzPts val="2400"/>
              <a:buChar char="–"/>
            </a:pPr>
            <a:r>
              <a:rPr lang="en-US"/>
              <a:t>happiness </a:t>
            </a:r>
            <a:endParaRPr/>
          </a:p>
          <a:p>
            <a:pPr indent="-96520" lvl="0" marL="274320" rtl="0" algn="l">
              <a:lnSpc>
                <a:spcPct val="100000"/>
              </a:lnSpc>
              <a:spcBef>
                <a:spcPts val="560"/>
              </a:spcBef>
              <a:spcAft>
                <a:spcPts val="0"/>
              </a:spcAft>
              <a:buClr>
                <a:schemeClr val="dk1"/>
              </a:buClr>
              <a:buSzPts val="2800"/>
              <a:buNone/>
            </a:pPr>
            <a:r>
              <a:t/>
            </a:r>
            <a:endParaRPr/>
          </a:p>
        </p:txBody>
      </p:sp>
      <p:sp>
        <p:nvSpPr>
          <p:cNvPr id="241" name="Google Shape;241;p2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3209"/>
              <a:buNone/>
            </a:pPr>
            <a:r>
              <a:rPr lang="en-US"/>
              <a:t>Facebook Likes -&gt; Personal Traits</a:t>
            </a:r>
            <a:br>
              <a:rPr lang="en-US"/>
            </a:br>
            <a:r>
              <a:rPr lang="en-US"/>
              <a:t>(Digital Fingerprinting)</a:t>
            </a:r>
            <a:endParaRPr/>
          </a:p>
        </p:txBody>
      </p:sp>
      <p:pic>
        <p:nvPicPr>
          <p:cNvPr id="242" name="Google Shape;242;p23"/>
          <p:cNvPicPr preferRelativeResize="0"/>
          <p:nvPr/>
        </p:nvPicPr>
        <p:blipFill rotWithShape="1">
          <a:blip r:embed="rId4">
            <a:alphaModFix/>
          </a:blip>
          <a:srcRect b="0" l="0" r="0" t="0"/>
          <a:stretch/>
        </p:blipFill>
        <p:spPr>
          <a:xfrm>
            <a:off x="6269039" y="2530475"/>
            <a:ext cx="941387" cy="806450"/>
          </a:xfrm>
          <a:prstGeom prst="rect">
            <a:avLst/>
          </a:prstGeom>
          <a:noFill/>
          <a:ln>
            <a:noFill/>
          </a:ln>
        </p:spPr>
      </p:pic>
      <p:pic>
        <p:nvPicPr>
          <p:cNvPr id="243" name="Google Shape;243;p23"/>
          <p:cNvPicPr preferRelativeResize="0"/>
          <p:nvPr/>
        </p:nvPicPr>
        <p:blipFill rotWithShape="1">
          <a:blip r:embed="rId4">
            <a:alphaModFix/>
          </a:blip>
          <a:srcRect b="0" l="0" r="0" t="0"/>
          <a:stretch/>
        </p:blipFill>
        <p:spPr>
          <a:xfrm>
            <a:off x="5298282" y="2933700"/>
            <a:ext cx="939800" cy="806450"/>
          </a:xfrm>
          <a:prstGeom prst="rect">
            <a:avLst/>
          </a:prstGeom>
          <a:noFill/>
          <a:ln>
            <a:noFill/>
          </a:ln>
        </p:spPr>
      </p:pic>
      <p:pic>
        <p:nvPicPr>
          <p:cNvPr id="244" name="Google Shape;244;p23"/>
          <p:cNvPicPr preferRelativeResize="0"/>
          <p:nvPr/>
        </p:nvPicPr>
        <p:blipFill rotWithShape="1">
          <a:blip r:embed="rId4">
            <a:alphaModFix/>
          </a:blip>
          <a:srcRect b="0" l="0" r="0" t="0"/>
          <a:stretch/>
        </p:blipFill>
        <p:spPr>
          <a:xfrm>
            <a:off x="6269039" y="3532188"/>
            <a:ext cx="941387" cy="804863"/>
          </a:xfrm>
          <a:prstGeom prst="rect">
            <a:avLst/>
          </a:prstGeom>
          <a:noFill/>
          <a:ln>
            <a:noFill/>
          </a:ln>
        </p:spPr>
      </p:pic>
      <p:pic>
        <p:nvPicPr>
          <p:cNvPr id="245" name="Google Shape;245;p23"/>
          <p:cNvPicPr preferRelativeResize="0"/>
          <p:nvPr/>
        </p:nvPicPr>
        <p:blipFill rotWithShape="1">
          <a:blip r:embed="rId4">
            <a:alphaModFix/>
          </a:blip>
          <a:srcRect b="0" l="0" r="0" t="0"/>
          <a:stretch/>
        </p:blipFill>
        <p:spPr>
          <a:xfrm>
            <a:off x="5199064" y="3890963"/>
            <a:ext cx="939800" cy="804863"/>
          </a:xfrm>
          <a:prstGeom prst="rect">
            <a:avLst/>
          </a:prstGeom>
          <a:noFill/>
          <a:ln>
            <a:noFill/>
          </a:ln>
        </p:spPr>
      </p:pic>
      <p:pic>
        <p:nvPicPr>
          <p:cNvPr id="246" name="Google Shape;246;p23"/>
          <p:cNvPicPr preferRelativeResize="0"/>
          <p:nvPr/>
        </p:nvPicPr>
        <p:blipFill rotWithShape="1">
          <a:blip r:embed="rId4">
            <a:alphaModFix/>
          </a:blip>
          <a:srcRect b="0" l="0" r="0" t="0"/>
          <a:stretch/>
        </p:blipFill>
        <p:spPr>
          <a:xfrm>
            <a:off x="5097462" y="4918076"/>
            <a:ext cx="939800" cy="804862"/>
          </a:xfrm>
          <a:prstGeom prst="rect">
            <a:avLst/>
          </a:prstGeom>
          <a:noFill/>
          <a:ln>
            <a:noFill/>
          </a:ln>
        </p:spPr>
      </p:pic>
      <p:grpSp>
        <p:nvGrpSpPr>
          <p:cNvPr id="247" name="Google Shape;247;p23"/>
          <p:cNvGrpSpPr/>
          <p:nvPr/>
        </p:nvGrpSpPr>
        <p:grpSpPr>
          <a:xfrm>
            <a:off x="3082925" y="2913063"/>
            <a:ext cx="2171700" cy="2424113"/>
            <a:chOff x="1905000" y="3682999"/>
            <a:chExt cx="2171118" cy="2423755"/>
          </a:xfrm>
        </p:grpSpPr>
        <p:cxnSp>
          <p:nvCxnSpPr>
            <p:cNvPr id="248" name="Google Shape;248;p23"/>
            <p:cNvCxnSpPr/>
            <p:nvPr/>
          </p:nvCxnSpPr>
          <p:spPr>
            <a:xfrm>
              <a:off x="1905000" y="3682999"/>
              <a:ext cx="1923534" cy="804744"/>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49" name="Google Shape;249;p23"/>
            <p:cNvCxnSpPr/>
            <p:nvPr/>
          </p:nvCxnSpPr>
          <p:spPr>
            <a:xfrm>
              <a:off x="1905000" y="4036960"/>
              <a:ext cx="1923534" cy="1257114"/>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50" name="Google Shape;250;p23"/>
            <p:cNvCxnSpPr/>
            <p:nvPr/>
          </p:nvCxnSpPr>
          <p:spPr>
            <a:xfrm flipH="1" rot="10800000">
              <a:off x="1905000" y="3905216"/>
              <a:ext cx="2171118" cy="533321"/>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51" name="Google Shape;251;p23"/>
            <p:cNvCxnSpPr/>
            <p:nvPr/>
          </p:nvCxnSpPr>
          <p:spPr>
            <a:xfrm flipH="1" rot="10800000">
              <a:off x="2533482" y="4730594"/>
              <a:ext cx="1164913" cy="177774"/>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52" name="Google Shape;252;p23"/>
            <p:cNvCxnSpPr/>
            <p:nvPr/>
          </p:nvCxnSpPr>
          <p:spPr>
            <a:xfrm flipH="1" rot="10800000">
              <a:off x="2035140" y="5698826"/>
              <a:ext cx="1793394" cy="407928"/>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53" name="Google Shape;253;p23"/>
            <p:cNvCxnSpPr/>
            <p:nvPr/>
          </p:nvCxnSpPr>
          <p:spPr>
            <a:xfrm flipH="1" rot="10800000">
              <a:off x="2282724" y="4890909"/>
              <a:ext cx="1545811" cy="811092"/>
            </a:xfrm>
            <a:prstGeom prst="straightConnector1">
              <a:avLst/>
            </a:prstGeom>
            <a:noFill/>
            <a:ln cap="flat" cmpd="sng" w="66675">
              <a:solidFill>
                <a:srgbClr val="FF0000"/>
              </a:solidFill>
              <a:prstDash val="solid"/>
              <a:round/>
              <a:headEnd len="sm" w="sm" type="none"/>
              <a:tailEnd len="med" w="med" type="stealth"/>
            </a:ln>
            <a:effectLst>
              <a:outerShdw blurRad="40000" rotWithShape="0" dir="5400000" dist="20000">
                <a:srgbClr val="000000">
                  <a:alpha val="36862"/>
                </a:srgbClr>
              </a:outerShdw>
            </a:effectLst>
          </p:spPr>
        </p:cxnSp>
      </p:grpSp>
      <p:grpSp>
        <p:nvGrpSpPr>
          <p:cNvPr id="254" name="Google Shape;254;p23"/>
          <p:cNvGrpSpPr/>
          <p:nvPr/>
        </p:nvGrpSpPr>
        <p:grpSpPr>
          <a:xfrm>
            <a:off x="7210487" y="2327276"/>
            <a:ext cx="3352738" cy="3487737"/>
            <a:chOff x="6032832" y="3097815"/>
            <a:chExt cx="3352395" cy="3487357"/>
          </a:xfrm>
        </p:grpSpPr>
        <p:cxnSp>
          <p:nvCxnSpPr>
            <p:cNvPr id="255" name="Google Shape;255;p23"/>
            <p:cNvCxnSpPr>
              <a:endCxn id="256" idx="1"/>
            </p:cNvCxnSpPr>
            <p:nvPr/>
          </p:nvCxnSpPr>
          <p:spPr>
            <a:xfrm>
              <a:off x="6032832" y="5071549"/>
              <a:ext cx="1107900" cy="1328700"/>
            </a:xfrm>
            <a:prstGeom prst="straightConnector1">
              <a:avLst/>
            </a:prstGeom>
            <a:noFill/>
            <a:ln cap="flat" cmpd="sng" w="66675">
              <a:solidFill>
                <a:schemeClr val="accent2"/>
              </a:solidFill>
              <a:prstDash val="solid"/>
              <a:round/>
              <a:headEnd len="sm" w="sm" type="none"/>
              <a:tailEnd len="med" w="med" type="stealth"/>
            </a:ln>
            <a:effectLst>
              <a:outerShdw blurRad="40000" rotWithShape="0" dir="5400000" dist="20000">
                <a:srgbClr val="000000">
                  <a:alpha val="36862"/>
                </a:srgbClr>
              </a:outerShdw>
            </a:effectLst>
          </p:spPr>
        </p:cxnSp>
        <p:sp>
          <p:nvSpPr>
            <p:cNvPr id="257" name="Google Shape;257;p23"/>
            <p:cNvSpPr txBox="1"/>
            <p:nvPr/>
          </p:nvSpPr>
          <p:spPr>
            <a:xfrm>
              <a:off x="7543915" y="3667665"/>
              <a:ext cx="1015896" cy="369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ndara"/>
                  <a:ea typeface="Candara"/>
                  <a:cs typeface="Candara"/>
                  <a:sym typeface="Candara"/>
                </a:rPr>
                <a:t>Male</a:t>
              </a:r>
              <a:endParaRPr b="0" i="0" sz="1400" u="none" cap="none" strike="noStrike">
                <a:solidFill>
                  <a:srgbClr val="000000"/>
                </a:solidFill>
                <a:latin typeface="Arial"/>
                <a:ea typeface="Arial"/>
                <a:cs typeface="Arial"/>
                <a:sym typeface="Arial"/>
              </a:endParaRPr>
            </a:p>
          </p:txBody>
        </p:sp>
        <p:cxnSp>
          <p:nvCxnSpPr>
            <p:cNvPr id="258" name="Google Shape;258;p23"/>
            <p:cNvCxnSpPr>
              <a:endCxn id="257" idx="1"/>
            </p:cNvCxnSpPr>
            <p:nvPr/>
          </p:nvCxnSpPr>
          <p:spPr>
            <a:xfrm flipH="1" rot="10800000">
              <a:off x="6110515" y="3852589"/>
              <a:ext cx="1433400" cy="457200"/>
            </a:xfrm>
            <a:prstGeom prst="straightConnector1">
              <a:avLst/>
            </a:prstGeom>
            <a:noFill/>
            <a:ln cap="flat" cmpd="sng" w="66675">
              <a:solidFill>
                <a:schemeClr val="accent2"/>
              </a:solidFill>
              <a:prstDash val="solid"/>
              <a:round/>
              <a:headEnd len="sm" w="sm" type="none"/>
              <a:tailEnd len="med" w="med" type="stealth"/>
            </a:ln>
            <a:effectLst>
              <a:outerShdw blurRad="40000" rotWithShape="0" dir="5400000" dist="20000">
                <a:srgbClr val="000000">
                  <a:alpha val="36862"/>
                </a:srgbClr>
              </a:outerShdw>
            </a:effectLst>
          </p:spPr>
        </p:cxnSp>
        <p:sp>
          <p:nvSpPr>
            <p:cNvPr id="256" name="Google Shape;256;p23"/>
            <p:cNvSpPr txBox="1"/>
            <p:nvPr/>
          </p:nvSpPr>
          <p:spPr>
            <a:xfrm>
              <a:off x="7140732" y="6215325"/>
              <a:ext cx="1017484" cy="369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ndara"/>
                  <a:ea typeface="Candara"/>
                  <a:cs typeface="Candara"/>
                  <a:sym typeface="Candara"/>
                </a:rPr>
                <a:t>Asian</a:t>
              </a:r>
              <a:endParaRPr b="0" i="0" sz="1400" u="none" cap="none" strike="noStrike">
                <a:solidFill>
                  <a:srgbClr val="000000"/>
                </a:solidFill>
                <a:latin typeface="Arial"/>
                <a:ea typeface="Arial"/>
                <a:cs typeface="Arial"/>
                <a:sym typeface="Arial"/>
              </a:endParaRPr>
            </a:p>
          </p:txBody>
        </p:sp>
        <p:sp>
          <p:nvSpPr>
            <p:cNvPr id="259" name="Google Shape;259;p23"/>
            <p:cNvSpPr txBox="1"/>
            <p:nvPr/>
          </p:nvSpPr>
          <p:spPr>
            <a:xfrm>
              <a:off x="7751857" y="5737539"/>
              <a:ext cx="1633370" cy="369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ndara"/>
                  <a:ea typeface="Candara"/>
                  <a:cs typeface="Candara"/>
                  <a:sym typeface="Candara"/>
                </a:rPr>
                <a:t>Democrat</a:t>
              </a:r>
              <a:endParaRPr b="0" i="0" sz="1400" u="none" cap="none" strike="noStrike">
                <a:solidFill>
                  <a:srgbClr val="000000"/>
                </a:solidFill>
                <a:latin typeface="Arial"/>
                <a:ea typeface="Arial"/>
                <a:cs typeface="Arial"/>
                <a:sym typeface="Arial"/>
              </a:endParaRPr>
            </a:p>
          </p:txBody>
        </p:sp>
        <p:cxnSp>
          <p:nvCxnSpPr>
            <p:cNvPr id="260" name="Google Shape;260;p23"/>
            <p:cNvCxnSpPr>
              <a:endCxn id="259" idx="1"/>
            </p:cNvCxnSpPr>
            <p:nvPr/>
          </p:nvCxnSpPr>
          <p:spPr>
            <a:xfrm>
              <a:off x="6110557" y="5781163"/>
              <a:ext cx="1641300" cy="141300"/>
            </a:xfrm>
            <a:prstGeom prst="straightConnector1">
              <a:avLst/>
            </a:prstGeom>
            <a:noFill/>
            <a:ln cap="flat" cmpd="sng" w="66675">
              <a:solidFill>
                <a:schemeClr val="accent2"/>
              </a:solidFill>
              <a:prstDash val="solid"/>
              <a:round/>
              <a:headEnd len="sm" w="sm" type="none"/>
              <a:tailEnd len="med" w="med" type="stealth"/>
            </a:ln>
            <a:effectLst>
              <a:outerShdw blurRad="40000" rotWithShape="0" dir="5400000" dist="20000">
                <a:srgbClr val="000000">
                  <a:alpha val="36862"/>
                </a:srgbClr>
              </a:outerShdw>
            </a:effectLst>
          </p:spPr>
        </p:cxnSp>
        <p:cxnSp>
          <p:nvCxnSpPr>
            <p:cNvPr id="261" name="Google Shape;261;p23"/>
            <p:cNvCxnSpPr/>
            <p:nvPr/>
          </p:nvCxnSpPr>
          <p:spPr>
            <a:xfrm flipH="1" rot="10800000">
              <a:off x="6110550" y="3467662"/>
              <a:ext cx="960339" cy="438102"/>
            </a:xfrm>
            <a:prstGeom prst="straightConnector1">
              <a:avLst/>
            </a:prstGeom>
            <a:noFill/>
            <a:ln cap="flat" cmpd="sng" w="66675">
              <a:solidFill>
                <a:schemeClr val="accent2"/>
              </a:solidFill>
              <a:prstDash val="solid"/>
              <a:round/>
              <a:headEnd len="sm" w="sm" type="none"/>
              <a:tailEnd len="med" w="med" type="stealth"/>
            </a:ln>
            <a:effectLst>
              <a:outerShdw blurRad="40000" rotWithShape="0" dir="5400000" dist="20000">
                <a:srgbClr val="000000">
                  <a:alpha val="36862"/>
                </a:srgbClr>
              </a:outerShdw>
            </a:effectLst>
          </p:spPr>
        </p:cxnSp>
        <p:sp>
          <p:nvSpPr>
            <p:cNvPr id="262" name="Google Shape;262;p23"/>
            <p:cNvSpPr txBox="1"/>
            <p:nvPr/>
          </p:nvSpPr>
          <p:spPr>
            <a:xfrm>
              <a:off x="6948664" y="3097815"/>
              <a:ext cx="1611147" cy="369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ndara"/>
                  <a:ea typeface="Candara"/>
                  <a:cs typeface="Candara"/>
                  <a:sym typeface="Candara"/>
                </a:rPr>
                <a:t>Christian</a:t>
              </a:r>
              <a:endParaRPr b="0" i="0" sz="1400" u="none" cap="none" strike="noStrike">
                <a:solidFill>
                  <a:srgbClr val="000000"/>
                </a:solidFill>
                <a:latin typeface="Arial"/>
                <a:ea typeface="Arial"/>
                <a:cs typeface="Arial"/>
                <a:sym typeface="Arial"/>
              </a:endParaRPr>
            </a:p>
          </p:txBody>
        </p:sp>
      </p:grpSp>
      <p:sp>
        <p:nvSpPr>
          <p:cNvPr id="263" name="Google Shape;263;p23"/>
          <p:cNvSpPr txBox="1"/>
          <p:nvPr/>
        </p:nvSpPr>
        <p:spPr>
          <a:xfrm>
            <a:off x="8826500" y="3476625"/>
            <a:ext cx="4699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andara"/>
                <a:ea typeface="Candara"/>
                <a:cs typeface="Candara"/>
                <a:sym typeface="Candara"/>
              </a:rPr>
              <a:t>?</a:t>
            </a:r>
            <a:endParaRPr b="0" i="0" sz="1400" u="none" cap="none" strike="noStrike">
              <a:solidFill>
                <a:srgbClr val="000000"/>
              </a:solidFill>
              <a:latin typeface="Arial"/>
              <a:ea typeface="Arial"/>
              <a:cs typeface="Arial"/>
              <a:sym typeface="Arial"/>
            </a:endParaRPr>
          </a:p>
        </p:txBody>
      </p:sp>
      <p:pic>
        <p:nvPicPr>
          <p:cNvPr id="264" name="Google Shape;264;p23"/>
          <p:cNvPicPr preferRelativeResize="0"/>
          <p:nvPr/>
        </p:nvPicPr>
        <p:blipFill rotWithShape="1">
          <a:blip r:embed="rId4">
            <a:alphaModFix/>
          </a:blip>
          <a:srcRect b="0" l="0" r="0" t="0"/>
          <a:stretch/>
        </p:blipFill>
        <p:spPr>
          <a:xfrm>
            <a:off x="6346825" y="4749800"/>
            <a:ext cx="941388" cy="804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idx="1" type="body"/>
          </p:nvPr>
        </p:nvSpPr>
        <p:spPr>
          <a:xfrm>
            <a:off x="1666504" y="1695224"/>
            <a:ext cx="8432800" cy="34512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Can we </a:t>
            </a:r>
            <a:r>
              <a:rPr b="1" i="1" lang="en-US"/>
              <a:t>automatically</a:t>
            </a:r>
            <a:r>
              <a:rPr lang="en-US"/>
              <a:t> estimate a wide range of personal attributes that people would typically consider to be private ?</a:t>
            </a:r>
            <a:endParaRPr/>
          </a:p>
          <a:p>
            <a:pPr indent="-342900" lvl="0" marL="342900" rtl="0" algn="l">
              <a:lnSpc>
                <a:spcPct val="100000"/>
              </a:lnSpc>
              <a:spcBef>
                <a:spcPts val="560"/>
              </a:spcBef>
              <a:spcAft>
                <a:spcPts val="0"/>
              </a:spcAft>
              <a:buClr>
                <a:schemeClr val="dk1"/>
              </a:buClr>
              <a:buSzPts val="2800"/>
              <a:buChar char="•"/>
            </a:pPr>
            <a:r>
              <a:rPr lang="en-US"/>
              <a:t>Can we </a:t>
            </a:r>
            <a:r>
              <a:rPr b="1" i="1" lang="en-US"/>
              <a:t>accurately</a:t>
            </a:r>
            <a:r>
              <a:rPr lang="en-US"/>
              <a:t> estimate a wide range of personal attributes that people would typically assume to be private ?</a:t>
            </a:r>
            <a:endParaRPr/>
          </a:p>
          <a:p>
            <a:pPr indent="-342900" lvl="0" marL="342900" rtl="0" algn="l">
              <a:lnSpc>
                <a:spcPct val="100000"/>
              </a:lnSpc>
              <a:spcBef>
                <a:spcPts val="560"/>
              </a:spcBef>
              <a:spcAft>
                <a:spcPts val="0"/>
              </a:spcAft>
              <a:buClr>
                <a:schemeClr val="dk1"/>
              </a:buClr>
              <a:buSzPts val="2800"/>
              <a:buChar char="•"/>
            </a:pPr>
            <a:r>
              <a:rPr lang="en-US"/>
              <a:t>Can we use only </a:t>
            </a:r>
            <a:r>
              <a:rPr b="1" lang="en-US"/>
              <a:t>Facebook Likes </a:t>
            </a:r>
            <a:r>
              <a:rPr lang="en-US"/>
              <a:t>?</a:t>
            </a:r>
            <a:endParaRPr/>
          </a:p>
          <a:p>
            <a:pPr indent="-165100" lvl="0" marL="342900" rtl="0" algn="l">
              <a:lnSpc>
                <a:spcPct val="100000"/>
              </a:lnSpc>
              <a:spcBef>
                <a:spcPts val="560"/>
              </a:spcBef>
              <a:spcAft>
                <a:spcPts val="0"/>
              </a:spcAft>
              <a:buClr>
                <a:schemeClr val="dk1"/>
              </a:buClr>
              <a:buSzPts val="2800"/>
              <a:buNone/>
            </a:pPr>
            <a:r>
              <a:t/>
            </a:r>
            <a:endParaRPr/>
          </a:p>
          <a:p>
            <a:pPr indent="-165100" lvl="0" marL="342900" rtl="0" algn="l">
              <a:lnSpc>
                <a:spcPct val="100000"/>
              </a:lnSpc>
              <a:spcBef>
                <a:spcPts val="560"/>
              </a:spcBef>
              <a:spcAft>
                <a:spcPts val="0"/>
              </a:spcAft>
              <a:buClr>
                <a:schemeClr val="dk1"/>
              </a:buClr>
              <a:buSzPts val="2800"/>
              <a:buNone/>
            </a:pPr>
            <a:r>
              <a:t/>
            </a:r>
            <a:endParaRPr/>
          </a:p>
          <a:p>
            <a:pPr indent="-165100" lvl="0" marL="342900" rtl="0" algn="l">
              <a:lnSpc>
                <a:spcPct val="100000"/>
              </a:lnSpc>
              <a:spcBef>
                <a:spcPts val="560"/>
              </a:spcBef>
              <a:spcAft>
                <a:spcPts val="0"/>
              </a:spcAft>
              <a:buClr>
                <a:schemeClr val="dk1"/>
              </a:buClr>
              <a:buSzPts val="2800"/>
              <a:buNone/>
            </a:pPr>
            <a:r>
              <a:t/>
            </a:r>
            <a:endParaRPr/>
          </a:p>
        </p:txBody>
      </p:sp>
      <p:sp>
        <p:nvSpPr>
          <p:cNvPr id="270" name="Google Shape;270;p2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Main Questions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idx="1" type="body"/>
          </p:nvPr>
        </p:nvSpPr>
        <p:spPr>
          <a:xfrm>
            <a:off x="754083" y="1579563"/>
            <a:ext cx="9050317" cy="37766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b="1" lang="en-US"/>
              <a:t>Step1.</a:t>
            </a:r>
            <a:r>
              <a:rPr lang="en-US"/>
              <a:t> Selected the private and intrusive  attributes </a:t>
            </a:r>
            <a:endParaRPr/>
          </a:p>
          <a:p>
            <a:pPr indent="-285750" lvl="1" marL="742950" rtl="0" algn="l">
              <a:lnSpc>
                <a:spcPct val="100000"/>
              </a:lnSpc>
              <a:spcBef>
                <a:spcPts val="480"/>
              </a:spcBef>
              <a:spcAft>
                <a:spcPts val="0"/>
              </a:spcAft>
              <a:buClr>
                <a:schemeClr val="dk1"/>
              </a:buClr>
              <a:buSzPts val="2400"/>
              <a:buChar char="–"/>
            </a:pPr>
            <a:r>
              <a:rPr lang="en-US"/>
              <a:t>sexual orientation, ethnicity, political views, religion</a:t>
            </a:r>
            <a:endParaRPr/>
          </a:p>
          <a:p>
            <a:pPr indent="-285750" lvl="1" marL="742950" rtl="0" algn="l">
              <a:lnSpc>
                <a:spcPct val="100000"/>
              </a:lnSpc>
              <a:spcBef>
                <a:spcPts val="480"/>
              </a:spcBef>
              <a:spcAft>
                <a:spcPts val="0"/>
              </a:spcAft>
              <a:buClr>
                <a:schemeClr val="dk1"/>
              </a:buClr>
              <a:buSzPts val="2400"/>
              <a:buChar char="–"/>
            </a:pPr>
            <a:r>
              <a:rPr lang="en-US"/>
              <a:t>personality, intelligence, satisfaction with life (SWL), substance use (alcohol, drugs, cigarettes), whether an individual’s parents stayed together until the individual was 21 years old</a:t>
            </a:r>
            <a:endParaRPr/>
          </a:p>
          <a:p>
            <a:pPr indent="-285750" lvl="1" marL="742950" rtl="0" algn="l">
              <a:lnSpc>
                <a:spcPct val="100000"/>
              </a:lnSpc>
              <a:spcBef>
                <a:spcPts val="480"/>
              </a:spcBef>
              <a:spcAft>
                <a:spcPts val="0"/>
              </a:spcAft>
              <a:buClr>
                <a:schemeClr val="dk1"/>
              </a:buClr>
              <a:buSzPts val="2400"/>
              <a:buChar char="–"/>
            </a:pPr>
            <a:r>
              <a:rPr lang="en-US"/>
              <a:t>basic demographic attributes such as age, gender, relationship status, and size and density of the friendship network</a:t>
            </a:r>
            <a:endParaRPr/>
          </a:p>
        </p:txBody>
      </p:sp>
      <p:sp>
        <p:nvSpPr>
          <p:cNvPr id="277" name="Google Shape;277;p2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Design of User Study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idx="1" type="body"/>
          </p:nvPr>
        </p:nvSpPr>
        <p:spPr>
          <a:xfrm>
            <a:off x="849086" y="914400"/>
            <a:ext cx="9842665" cy="3776663"/>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Clr>
                <a:schemeClr val="dk1"/>
              </a:buClr>
              <a:buSzPts val="2800"/>
              <a:buChar char="•"/>
            </a:pPr>
            <a:r>
              <a:rPr b="1" lang="en-US"/>
              <a:t>Step2.</a:t>
            </a:r>
            <a:r>
              <a:rPr lang="en-US"/>
              <a:t> Data Collection</a:t>
            </a:r>
            <a:endParaRPr/>
          </a:p>
          <a:p>
            <a:pPr indent="0" lvl="0" marL="0" rtl="0" algn="l">
              <a:lnSpc>
                <a:spcPct val="100000"/>
              </a:lnSpc>
              <a:spcBef>
                <a:spcPts val="560"/>
              </a:spcBef>
              <a:spcAft>
                <a:spcPts val="0"/>
              </a:spcAft>
              <a:buClr>
                <a:schemeClr val="dk1"/>
              </a:buClr>
              <a:buSzPts val="2800"/>
              <a:buNone/>
            </a:pPr>
            <a:r>
              <a:rPr lang="en-US"/>
              <a:t>They obtained data set from 58,000 volunteers who share their 10M Facebook Likes, profiles, and took psychometric surveys. </a:t>
            </a:r>
            <a:endParaRPr/>
          </a:p>
          <a:p>
            <a:pPr indent="0" lvl="0" marL="0" rtl="0" algn="l">
              <a:lnSpc>
                <a:spcPct val="100000"/>
              </a:lnSpc>
              <a:spcBef>
                <a:spcPts val="560"/>
              </a:spcBef>
              <a:spcAft>
                <a:spcPts val="0"/>
              </a:spcAft>
              <a:buClr>
                <a:schemeClr val="dk1"/>
              </a:buClr>
              <a:buSzPts val="2800"/>
              <a:buNone/>
            </a:pPr>
            <a:r>
              <a:t/>
            </a:r>
            <a:endParaRPr/>
          </a:p>
          <a:p>
            <a:pPr indent="-96520" lvl="0" marL="274320" rtl="0" algn="l">
              <a:lnSpc>
                <a:spcPct val="100000"/>
              </a:lnSpc>
              <a:spcBef>
                <a:spcPts val="560"/>
              </a:spcBef>
              <a:spcAft>
                <a:spcPts val="0"/>
              </a:spcAft>
              <a:buClr>
                <a:schemeClr val="dk1"/>
              </a:buClr>
              <a:buSzPts val="2800"/>
              <a:buNone/>
            </a:pPr>
            <a:r>
              <a:t/>
            </a:r>
            <a:endParaRPr/>
          </a:p>
        </p:txBody>
      </p:sp>
      <p:sp>
        <p:nvSpPr>
          <p:cNvPr id="283" name="Google Shape;283;p2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Design of User Study</a:t>
            </a:r>
            <a:endParaRPr/>
          </a:p>
        </p:txBody>
      </p:sp>
      <p:pic>
        <p:nvPicPr>
          <p:cNvPr descr="Screen Shot 2014-10-25 at 10.50.36 PM.png" id="284" name="Google Shape;284;p26"/>
          <p:cNvPicPr preferRelativeResize="0"/>
          <p:nvPr/>
        </p:nvPicPr>
        <p:blipFill rotWithShape="1">
          <a:blip r:embed="rId3">
            <a:alphaModFix/>
          </a:blip>
          <a:srcRect b="0" l="0" r="0" t="0"/>
          <a:stretch/>
        </p:blipFill>
        <p:spPr>
          <a:xfrm>
            <a:off x="2630674" y="2509302"/>
            <a:ext cx="6810375" cy="355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274320" lvl="0" marL="274320" rtl="0" algn="l">
              <a:lnSpc>
                <a:spcPct val="100000"/>
              </a:lnSpc>
              <a:spcBef>
                <a:spcPts val="0"/>
              </a:spcBef>
              <a:spcAft>
                <a:spcPts val="0"/>
              </a:spcAft>
              <a:buClr>
                <a:schemeClr val="dk1"/>
              </a:buClr>
              <a:buSzPts val="2800"/>
              <a:buChar char="•"/>
            </a:pPr>
            <a:r>
              <a:rPr b="1" lang="en-US"/>
              <a:t>Truncated SVD for computation and data analysis</a:t>
            </a:r>
            <a:endParaRPr/>
          </a:p>
          <a:p>
            <a:pPr indent="-274319" lvl="1" marL="742950" rtl="0" algn="l">
              <a:lnSpc>
                <a:spcPct val="100000"/>
              </a:lnSpc>
              <a:spcBef>
                <a:spcPts val="480"/>
              </a:spcBef>
              <a:spcAft>
                <a:spcPts val="0"/>
              </a:spcAft>
              <a:buClr>
                <a:schemeClr val="dk1"/>
              </a:buClr>
              <a:buSzPts val="2400"/>
              <a:buChar char="–"/>
            </a:pPr>
            <a:r>
              <a:rPr lang="en-US"/>
              <a:t>Used top 30~100 SVD components, depending on the attributes. </a:t>
            </a:r>
            <a:endParaRPr/>
          </a:p>
          <a:p>
            <a:pPr indent="-274320" lvl="1" marL="274320" rtl="0" algn="l">
              <a:lnSpc>
                <a:spcPct val="100000"/>
              </a:lnSpc>
              <a:spcBef>
                <a:spcPts val="480"/>
              </a:spcBef>
              <a:spcAft>
                <a:spcPts val="0"/>
              </a:spcAft>
              <a:buClr>
                <a:schemeClr val="dk1"/>
              </a:buClr>
              <a:buSzPts val="2400"/>
              <a:buChar char="–"/>
            </a:pPr>
            <a:r>
              <a:rPr b="1" lang="en-US"/>
              <a:t>Logistic/linear regression model for Prediction</a:t>
            </a:r>
            <a:endParaRPr/>
          </a:p>
          <a:p>
            <a:pPr indent="-228600" lvl="2" marL="553720" rtl="0" algn="l">
              <a:lnSpc>
                <a:spcPct val="100000"/>
              </a:lnSpc>
              <a:spcBef>
                <a:spcPts val="400"/>
              </a:spcBef>
              <a:spcAft>
                <a:spcPts val="0"/>
              </a:spcAft>
              <a:buClr>
                <a:schemeClr val="dk1"/>
              </a:buClr>
              <a:buSzPts val="2000"/>
              <a:buChar char="•"/>
            </a:pPr>
            <a:r>
              <a:rPr b="1" lang="en-US"/>
              <a:t>Gender = α</a:t>
            </a:r>
            <a:r>
              <a:rPr b="1" baseline="-25000" lang="en-US"/>
              <a:t>Gender</a:t>
            </a:r>
            <a:r>
              <a:rPr b="1" lang="en-US"/>
              <a:t> + β</a:t>
            </a:r>
            <a:r>
              <a:rPr b="1" baseline="-25000" lang="en-US"/>
              <a:t>1</a:t>
            </a:r>
            <a:r>
              <a:rPr b="1" lang="en-US"/>
              <a:t>C</a:t>
            </a:r>
            <a:r>
              <a:rPr b="1" baseline="-25000" lang="en-US"/>
              <a:t>1</a:t>
            </a:r>
            <a:r>
              <a:rPr b="1" lang="en-US"/>
              <a:t>+β</a:t>
            </a:r>
            <a:r>
              <a:rPr b="1" baseline="-25000" lang="en-US"/>
              <a:t>2</a:t>
            </a:r>
            <a:r>
              <a:rPr b="1" lang="en-US"/>
              <a:t>C</a:t>
            </a:r>
            <a:r>
              <a:rPr b="1" baseline="-25000" lang="en-US"/>
              <a:t>2</a:t>
            </a:r>
            <a:r>
              <a:rPr b="1" lang="en-US"/>
              <a:t>+…+β</a:t>
            </a:r>
            <a:r>
              <a:rPr b="1" baseline="-25000" lang="en-US"/>
              <a:t>i</a:t>
            </a:r>
            <a:r>
              <a:rPr b="1" lang="en-US"/>
              <a:t>C</a:t>
            </a:r>
            <a:r>
              <a:rPr b="1" baseline="-25000" lang="en-US"/>
              <a:t>i</a:t>
            </a:r>
            <a:r>
              <a:rPr b="1" lang="en-US"/>
              <a:t>+…β</a:t>
            </a:r>
            <a:r>
              <a:rPr b="1" baseline="-25000" lang="en-US"/>
              <a:t>30</a:t>
            </a:r>
            <a:r>
              <a:rPr b="1" lang="en-US"/>
              <a:t>C</a:t>
            </a:r>
            <a:r>
              <a:rPr b="1" baseline="-25000" lang="en-US"/>
              <a:t>30</a:t>
            </a:r>
            <a:endParaRPr/>
          </a:p>
          <a:p>
            <a:pPr indent="-228600" lvl="2" marL="553720" rtl="0" algn="l">
              <a:lnSpc>
                <a:spcPct val="100000"/>
              </a:lnSpc>
              <a:spcBef>
                <a:spcPts val="400"/>
              </a:spcBef>
              <a:spcAft>
                <a:spcPts val="0"/>
              </a:spcAft>
              <a:buClr>
                <a:schemeClr val="dk1"/>
              </a:buClr>
              <a:buSzPts val="2000"/>
              <a:buChar char="•"/>
            </a:pPr>
            <a:r>
              <a:rPr b="1" lang="en-US"/>
              <a:t>Age = α</a:t>
            </a:r>
            <a:r>
              <a:rPr b="1" baseline="-25000" lang="en-US"/>
              <a:t>Age</a:t>
            </a:r>
            <a:r>
              <a:rPr b="1" lang="en-US"/>
              <a:t> + β</a:t>
            </a:r>
            <a:r>
              <a:rPr b="1" baseline="-25000" lang="en-US"/>
              <a:t>1</a:t>
            </a:r>
            <a:r>
              <a:rPr b="1" lang="en-US"/>
              <a:t>C</a:t>
            </a:r>
            <a:r>
              <a:rPr b="1" baseline="-25000" lang="en-US"/>
              <a:t>1</a:t>
            </a:r>
            <a:r>
              <a:rPr b="1" lang="en-US"/>
              <a:t>+β</a:t>
            </a:r>
            <a:r>
              <a:rPr b="1" baseline="-25000" lang="en-US"/>
              <a:t>2</a:t>
            </a:r>
            <a:r>
              <a:rPr b="1" lang="en-US"/>
              <a:t>C</a:t>
            </a:r>
            <a:r>
              <a:rPr b="1" baseline="-25000" lang="en-US"/>
              <a:t>2</a:t>
            </a:r>
            <a:r>
              <a:rPr b="1" lang="en-US"/>
              <a:t>+…+β</a:t>
            </a:r>
            <a:r>
              <a:rPr b="1" baseline="-25000" lang="en-US"/>
              <a:t>i</a:t>
            </a:r>
            <a:r>
              <a:rPr b="1" lang="en-US"/>
              <a:t>C</a:t>
            </a:r>
            <a:r>
              <a:rPr b="1" baseline="-25000" lang="en-US"/>
              <a:t>i</a:t>
            </a:r>
            <a:r>
              <a:rPr b="1" lang="en-US"/>
              <a:t>+…β</a:t>
            </a:r>
            <a:r>
              <a:rPr b="1" baseline="-25000" lang="en-US"/>
              <a:t>100</a:t>
            </a:r>
            <a:r>
              <a:rPr b="1" lang="en-US"/>
              <a:t>C</a:t>
            </a:r>
            <a:r>
              <a:rPr b="1" baseline="-25000" lang="en-US"/>
              <a:t>100</a:t>
            </a:r>
            <a:endParaRPr/>
          </a:p>
          <a:p>
            <a:pPr indent="-101600" lvl="2" marL="553720" rtl="0" algn="l">
              <a:lnSpc>
                <a:spcPct val="100000"/>
              </a:lnSpc>
              <a:spcBef>
                <a:spcPts val="400"/>
              </a:spcBef>
              <a:spcAft>
                <a:spcPts val="0"/>
              </a:spcAft>
              <a:buClr>
                <a:schemeClr val="dk1"/>
              </a:buClr>
              <a:buSzPts val="2000"/>
              <a:buNone/>
            </a:pPr>
            <a:r>
              <a:t/>
            </a:r>
            <a:endParaRPr b="1"/>
          </a:p>
          <a:p>
            <a:pPr indent="-274320" lvl="1" marL="274320" rtl="0" algn="l">
              <a:lnSpc>
                <a:spcPct val="100000"/>
              </a:lnSpc>
              <a:spcBef>
                <a:spcPts val="480"/>
              </a:spcBef>
              <a:spcAft>
                <a:spcPts val="0"/>
              </a:spcAft>
              <a:buClr>
                <a:schemeClr val="dk1"/>
              </a:buClr>
              <a:buSzPts val="2400"/>
              <a:buChar char="–"/>
            </a:pPr>
            <a:r>
              <a:rPr b="1" lang="en-US"/>
              <a:t>Evaluations</a:t>
            </a:r>
            <a:endParaRPr/>
          </a:p>
          <a:p>
            <a:pPr indent="-228600" lvl="2" marL="553720" rtl="0" algn="l">
              <a:lnSpc>
                <a:spcPct val="100000"/>
              </a:lnSpc>
              <a:spcBef>
                <a:spcPts val="400"/>
              </a:spcBef>
              <a:spcAft>
                <a:spcPts val="0"/>
              </a:spcAft>
              <a:buClr>
                <a:schemeClr val="dk1"/>
              </a:buClr>
              <a:buSzPts val="2000"/>
              <a:buChar char="•"/>
            </a:pPr>
            <a:r>
              <a:rPr lang="en-US"/>
              <a:t>Pearson product–moment correlation coefficient between the actual and predicted values to measure the accuracy of prediction. </a:t>
            </a:r>
            <a:endParaRPr/>
          </a:p>
          <a:p>
            <a:pPr indent="-121920" lvl="1" marL="274320" rtl="0" algn="l">
              <a:lnSpc>
                <a:spcPct val="100000"/>
              </a:lnSpc>
              <a:spcBef>
                <a:spcPts val="480"/>
              </a:spcBef>
              <a:spcAft>
                <a:spcPts val="0"/>
              </a:spcAft>
              <a:buClr>
                <a:schemeClr val="dk1"/>
              </a:buClr>
              <a:buSzPts val="2400"/>
              <a:buNone/>
            </a:pPr>
            <a:r>
              <a:t/>
            </a:r>
            <a:endParaRPr b="1"/>
          </a:p>
          <a:p>
            <a:pPr indent="-101600" lvl="2" marL="553720" rtl="0" algn="l">
              <a:lnSpc>
                <a:spcPct val="100000"/>
              </a:lnSpc>
              <a:spcBef>
                <a:spcPts val="400"/>
              </a:spcBef>
              <a:spcAft>
                <a:spcPts val="0"/>
              </a:spcAft>
              <a:buClr>
                <a:schemeClr val="dk1"/>
              </a:buClr>
              <a:buSzPts val="2000"/>
              <a:buNone/>
            </a:pPr>
            <a:r>
              <a:t/>
            </a:r>
            <a:endParaRPr b="1"/>
          </a:p>
          <a:p>
            <a:pPr indent="-96520" lvl="0" marL="274320" rtl="0" algn="l">
              <a:lnSpc>
                <a:spcPct val="100000"/>
              </a:lnSpc>
              <a:spcBef>
                <a:spcPts val="560"/>
              </a:spcBef>
              <a:spcAft>
                <a:spcPts val="0"/>
              </a:spcAft>
              <a:buClr>
                <a:schemeClr val="dk1"/>
              </a:buClr>
              <a:buSzPts val="2800"/>
              <a:buNone/>
            </a:pPr>
            <a:r>
              <a:t/>
            </a:r>
            <a:endParaRPr/>
          </a:p>
        </p:txBody>
      </p:sp>
      <p:sp>
        <p:nvSpPr>
          <p:cNvPr id="291" name="Google Shape;291;p2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Methodology/Models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Prediction with Facebook likes</a:t>
            </a:r>
            <a:endParaRPr/>
          </a:p>
        </p:txBody>
      </p:sp>
      <p:pic>
        <p:nvPicPr>
          <p:cNvPr id="297" name="Google Shape;297;p28"/>
          <p:cNvPicPr preferRelativeResize="0"/>
          <p:nvPr/>
        </p:nvPicPr>
        <p:blipFill rotWithShape="1">
          <a:blip r:embed="rId3">
            <a:alphaModFix/>
          </a:blip>
          <a:srcRect b="0" l="0" r="0" t="0"/>
          <a:stretch/>
        </p:blipFill>
        <p:spPr>
          <a:xfrm>
            <a:off x="1375559" y="1172441"/>
            <a:ext cx="5710238" cy="4114800"/>
          </a:xfrm>
          <a:prstGeom prst="rect">
            <a:avLst/>
          </a:prstGeom>
          <a:noFill/>
          <a:ln>
            <a:noFill/>
          </a:ln>
        </p:spPr>
      </p:pic>
      <p:pic>
        <p:nvPicPr>
          <p:cNvPr id="298" name="Google Shape;298;p28"/>
          <p:cNvPicPr preferRelativeResize="0"/>
          <p:nvPr/>
        </p:nvPicPr>
        <p:blipFill rotWithShape="1">
          <a:blip r:embed="rId4">
            <a:alphaModFix/>
          </a:blip>
          <a:srcRect b="0" l="0" r="0" t="0"/>
          <a:stretch/>
        </p:blipFill>
        <p:spPr>
          <a:xfrm>
            <a:off x="4198134" y="1140691"/>
            <a:ext cx="5949950" cy="411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Keeping up with privacy policies</a:t>
            </a:r>
            <a:endParaRPr/>
          </a:p>
        </p:txBody>
      </p:sp>
      <p:sp>
        <p:nvSpPr>
          <p:cNvPr id="85" name="Google Shape;85;p3"/>
          <p:cNvSpPr/>
          <p:nvPr/>
        </p:nvSpPr>
        <p:spPr>
          <a:xfrm>
            <a:off x="1814664" y="1043208"/>
            <a:ext cx="3870900" cy="6681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“only members of groups you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belong to”*</a:t>
            </a:r>
            <a:endParaRPr b="0" i="0" sz="1800" u="none" cap="none" strike="noStrike">
              <a:solidFill>
                <a:schemeClr val="dk1"/>
              </a:solidFill>
              <a:latin typeface="Calibri"/>
              <a:ea typeface="Calibri"/>
              <a:cs typeface="Calibri"/>
              <a:sym typeface="Calibri"/>
            </a:endParaRPr>
          </a:p>
        </p:txBody>
      </p:sp>
      <p:cxnSp>
        <p:nvCxnSpPr>
          <p:cNvPr id="86" name="Google Shape;86;p3"/>
          <p:cNvCxnSpPr/>
          <p:nvPr/>
        </p:nvCxnSpPr>
        <p:spPr>
          <a:xfrm flipH="1">
            <a:off x="6075851" y="1377240"/>
            <a:ext cx="5100" cy="4389600"/>
          </a:xfrm>
          <a:prstGeom prst="straightConnector1">
            <a:avLst/>
          </a:prstGeom>
          <a:noFill/>
          <a:ln cap="flat" cmpd="sng" w="76200">
            <a:solidFill>
              <a:schemeClr val="accent1"/>
            </a:solidFill>
            <a:prstDash val="solid"/>
            <a:round/>
            <a:headEnd len="sm" w="sm" type="none"/>
            <a:tailEnd len="med" w="med" type="stealth"/>
          </a:ln>
          <a:effectLst>
            <a:outerShdw blurRad="40000" rotWithShape="0" dir="5400000" dist="20000">
              <a:srgbClr val="000000">
                <a:alpha val="36862"/>
              </a:srgbClr>
            </a:outerShdw>
          </a:effectLst>
        </p:spPr>
      </p:cxnSp>
      <p:sp>
        <p:nvSpPr>
          <p:cNvPr id="87" name="Google Shape;87;p3"/>
          <p:cNvSpPr/>
          <p:nvPr/>
        </p:nvSpPr>
        <p:spPr>
          <a:xfrm>
            <a:off x="1835481" y="3093980"/>
            <a:ext cx="3870900" cy="17724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certain </a:t>
            </a:r>
            <a:r>
              <a:rPr b="0" i="0" lang="en-US" sz="1800" u="none" cap="none" strike="noStrike">
                <a:solidFill>
                  <a:schemeClr val="dk1"/>
                </a:solidFill>
                <a:latin typeface="Calibri"/>
                <a:ea typeface="Calibri"/>
                <a:cs typeface="Calibri"/>
                <a:sym typeface="Calibri"/>
              </a:rPr>
              <a:t>default privacy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settings to Everyone, “subject to indexing by third party search engines… may be imported and exported by us and others without… limitations“*</a:t>
            </a:r>
            <a:endParaRPr b="0" i="0" sz="1800" u="none" cap="none" strike="noStrike">
              <a:solidFill>
                <a:srgbClr val="000000"/>
              </a:solidFill>
              <a:latin typeface="Calibri"/>
              <a:ea typeface="Calibri"/>
              <a:cs typeface="Calibri"/>
              <a:sym typeface="Calibri"/>
            </a:endParaRPr>
          </a:p>
        </p:txBody>
      </p:sp>
      <p:sp>
        <p:nvSpPr>
          <p:cNvPr id="88" name="Google Shape;88;p3"/>
          <p:cNvSpPr/>
          <p:nvPr/>
        </p:nvSpPr>
        <p:spPr>
          <a:xfrm>
            <a:off x="1835481" y="2065525"/>
            <a:ext cx="3870900" cy="6681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“networks you allow…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school,…, friends of friends)”*</a:t>
            </a:r>
            <a:endParaRPr b="0" i="0" sz="1800" u="none" cap="none" strike="noStrike">
              <a:solidFill>
                <a:schemeClr val="dk1"/>
              </a:solidFill>
              <a:latin typeface="Calibri"/>
              <a:ea typeface="Calibri"/>
              <a:cs typeface="Calibri"/>
              <a:sym typeface="Calibri"/>
            </a:endParaRPr>
          </a:p>
        </p:txBody>
      </p:sp>
      <p:sp>
        <p:nvSpPr>
          <p:cNvPr id="89" name="Google Shape;89;p3"/>
          <p:cNvSpPr txBox="1"/>
          <p:nvPr/>
        </p:nvSpPr>
        <p:spPr>
          <a:xfrm>
            <a:off x="1981200" y="5766838"/>
            <a:ext cx="5847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*https://www.eff.org/deeplinks/2010/04/facebook-timeline</a:t>
            </a:r>
            <a:endParaRPr b="0" i="0" sz="1800" u="none" cap="none" strike="noStrike">
              <a:solidFill>
                <a:schemeClr val="dk1"/>
              </a:solidFill>
              <a:latin typeface="Calibri"/>
              <a:ea typeface="Calibri"/>
              <a:cs typeface="Calibri"/>
              <a:sym typeface="Calibri"/>
            </a:endParaRPr>
          </a:p>
        </p:txBody>
      </p:sp>
      <p:sp>
        <p:nvSpPr>
          <p:cNvPr id="90" name="Google Shape;90;p3"/>
          <p:cNvSpPr/>
          <p:nvPr/>
        </p:nvSpPr>
        <p:spPr>
          <a:xfrm flipH="1">
            <a:off x="6479043" y="1578387"/>
            <a:ext cx="3870900" cy="6681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“your school, your specified local area”*</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flipH="1">
            <a:off x="6497325" y="2655846"/>
            <a:ext cx="3870900" cy="6681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friends list is public by default,  list of Pages you like has to be public </a:t>
            </a:r>
            <a:endParaRPr b="0" i="0" sz="1800" u="none" cap="none" strike="noStrike">
              <a:solidFill>
                <a:srgbClr val="000000"/>
              </a:solidFill>
              <a:latin typeface="Calibri"/>
              <a:ea typeface="Calibri"/>
              <a:cs typeface="Calibri"/>
              <a:sym typeface="Calibri"/>
            </a:endParaRPr>
          </a:p>
        </p:txBody>
      </p:sp>
      <p:sp>
        <p:nvSpPr>
          <p:cNvPr id="92" name="Google Shape;92;p3"/>
          <p:cNvSpPr/>
          <p:nvPr/>
        </p:nvSpPr>
        <p:spPr>
          <a:xfrm flipH="1">
            <a:off x="6497325" y="3808330"/>
            <a:ext cx="3870900" cy="1619100"/>
          </a:xfrm>
          <a:prstGeom prst="homePlate">
            <a:avLst>
              <a:gd fmla="val 74646" name="adj"/>
            </a:avLst>
          </a:prstGeom>
          <a:solidFill>
            <a:srgbClr val="8CB3E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applications you connect to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have  access to “your and friends’ names, profile pictures, gender, connections, and any content shared” with Everyone* </a:t>
            </a:r>
            <a:endParaRPr b="0" i="0" sz="1800" u="none" cap="none" strike="noStrike">
              <a:solidFill>
                <a:srgbClr val="000000"/>
              </a:solidFill>
              <a:latin typeface="Calibri"/>
              <a:ea typeface="Calibri"/>
              <a:cs typeface="Calibri"/>
              <a:sym typeface="Calibri"/>
            </a:endParaRPr>
          </a:p>
        </p:txBody>
      </p:sp>
      <p:sp>
        <p:nvSpPr>
          <p:cNvPr id="93" name="Google Shape;93;p3"/>
          <p:cNvSpPr txBox="1"/>
          <p:nvPr/>
        </p:nvSpPr>
        <p:spPr>
          <a:xfrm>
            <a:off x="6808479" y="5115147"/>
            <a:ext cx="573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a:t>
            </a:r>
            <a:endParaRPr b="0" i="0" sz="4000" u="none" cap="none" strike="noStrike">
              <a:solidFill>
                <a:schemeClr val="dk1"/>
              </a:solidFill>
              <a:latin typeface="Calibri"/>
              <a:ea typeface="Calibri"/>
              <a:cs typeface="Calibri"/>
              <a:sym typeface="Calibri"/>
            </a:endParaRPr>
          </a:p>
        </p:txBody>
      </p:sp>
      <p:sp>
        <p:nvSpPr>
          <p:cNvPr id="94" name="Google Shape;94;p3"/>
          <p:cNvSpPr/>
          <p:nvPr/>
        </p:nvSpPr>
        <p:spPr>
          <a:xfrm>
            <a:off x="5718064" y="1169924"/>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2005</a:t>
            </a:r>
            <a:endParaRPr b="1" i="0" sz="1800" u="none" cap="none" strike="noStrike">
              <a:solidFill>
                <a:srgbClr val="008000"/>
              </a:solidFill>
              <a:latin typeface="Calibri"/>
              <a:ea typeface="Calibri"/>
              <a:cs typeface="Calibri"/>
              <a:sym typeface="Calibri"/>
            </a:endParaRPr>
          </a:p>
        </p:txBody>
      </p:sp>
      <p:sp>
        <p:nvSpPr>
          <p:cNvPr id="95" name="Google Shape;95;p3"/>
          <p:cNvSpPr/>
          <p:nvPr/>
        </p:nvSpPr>
        <p:spPr>
          <a:xfrm>
            <a:off x="5724745" y="1676281"/>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2006</a:t>
            </a:r>
            <a:endParaRPr b="1" i="0" sz="1800" u="none" cap="none" strike="noStrike">
              <a:solidFill>
                <a:srgbClr val="008000"/>
              </a:solidFill>
              <a:latin typeface="Calibri"/>
              <a:ea typeface="Calibri"/>
              <a:cs typeface="Calibri"/>
              <a:sym typeface="Calibri"/>
            </a:endParaRPr>
          </a:p>
        </p:txBody>
      </p:sp>
      <p:sp>
        <p:nvSpPr>
          <p:cNvPr id="96" name="Google Shape;96;p3"/>
          <p:cNvSpPr/>
          <p:nvPr/>
        </p:nvSpPr>
        <p:spPr>
          <a:xfrm>
            <a:off x="5710609" y="2182638"/>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2007</a:t>
            </a:r>
            <a:endParaRPr b="1" i="0" sz="1800" u="none" cap="none" strike="noStrike">
              <a:solidFill>
                <a:srgbClr val="008000"/>
              </a:solidFill>
              <a:latin typeface="Calibri"/>
              <a:ea typeface="Calibri"/>
              <a:cs typeface="Calibri"/>
              <a:sym typeface="Calibri"/>
            </a:endParaRPr>
          </a:p>
        </p:txBody>
      </p:sp>
      <p:sp>
        <p:nvSpPr>
          <p:cNvPr id="97" name="Google Shape;97;p3"/>
          <p:cNvSpPr/>
          <p:nvPr/>
        </p:nvSpPr>
        <p:spPr>
          <a:xfrm>
            <a:off x="5722258" y="2775231"/>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2008</a:t>
            </a:r>
            <a:endParaRPr b="1" i="0" sz="1800" u="none" cap="none" strike="noStrike">
              <a:solidFill>
                <a:srgbClr val="008000"/>
              </a:solidFill>
              <a:latin typeface="Calibri"/>
              <a:ea typeface="Calibri"/>
              <a:cs typeface="Calibri"/>
              <a:sym typeface="Calibri"/>
            </a:endParaRPr>
          </a:p>
        </p:txBody>
      </p:sp>
      <p:sp>
        <p:nvSpPr>
          <p:cNvPr id="98" name="Google Shape;98;p3"/>
          <p:cNvSpPr/>
          <p:nvPr/>
        </p:nvSpPr>
        <p:spPr>
          <a:xfrm>
            <a:off x="5722258" y="3770667"/>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2009</a:t>
            </a:r>
            <a:endParaRPr b="1" i="0" sz="1800" u="none" cap="none" strike="noStrike">
              <a:solidFill>
                <a:srgbClr val="008000"/>
              </a:solidFill>
              <a:latin typeface="Calibri"/>
              <a:ea typeface="Calibri"/>
              <a:cs typeface="Calibri"/>
              <a:sym typeface="Calibri"/>
            </a:endParaRPr>
          </a:p>
        </p:txBody>
      </p:sp>
      <p:sp>
        <p:nvSpPr>
          <p:cNvPr id="99" name="Google Shape;99;p3"/>
          <p:cNvSpPr/>
          <p:nvPr/>
        </p:nvSpPr>
        <p:spPr>
          <a:xfrm>
            <a:off x="5727063" y="4412300"/>
            <a:ext cx="726000" cy="408600"/>
          </a:xfrm>
          <a:prstGeom prst="roundRect">
            <a:avLst>
              <a:gd fmla="val 16667" name="adj"/>
            </a:avLst>
          </a:prstGeom>
          <a:solidFill>
            <a:schemeClr val="lt1"/>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Calibri"/>
                <a:ea typeface="Calibri"/>
                <a:cs typeface="Calibri"/>
                <a:sym typeface="Calibri"/>
              </a:rPr>
              <a:t>2010</a:t>
            </a:r>
            <a:endParaRPr b="1" i="0" sz="1800" u="none" cap="none" strike="noStrike">
              <a:solidFill>
                <a:srgbClr val="008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29"/>
          <p:cNvPicPr preferRelativeResize="0"/>
          <p:nvPr/>
        </p:nvPicPr>
        <p:blipFill rotWithShape="1">
          <a:blip r:embed="rId3">
            <a:alphaModFix/>
          </a:blip>
          <a:srcRect b="0" l="0" r="0" t="0"/>
          <a:stretch/>
        </p:blipFill>
        <p:spPr>
          <a:xfrm>
            <a:off x="1524000" y="31751"/>
            <a:ext cx="6478588" cy="6429375"/>
          </a:xfrm>
          <a:prstGeom prst="rect">
            <a:avLst/>
          </a:prstGeom>
          <a:noFill/>
          <a:ln>
            <a:noFill/>
          </a:ln>
        </p:spPr>
      </p:pic>
      <p:sp>
        <p:nvSpPr>
          <p:cNvPr id="304" name="Google Shape;304;p29"/>
          <p:cNvSpPr/>
          <p:nvPr/>
        </p:nvSpPr>
        <p:spPr>
          <a:xfrm>
            <a:off x="7905750" y="566738"/>
            <a:ext cx="2349500" cy="461962"/>
          </a:xfrm>
          <a:prstGeom prst="rect">
            <a:avLst/>
          </a:prstGeom>
          <a:noFill/>
          <a:ln>
            <a:noFill/>
          </a:ln>
        </p:spPr>
        <p:txBody>
          <a:bodyPr anchorCtr="0" anchor="t" bIns="45700" lIns="91425" spcFirstLastPara="1" rIns="91425" wrap="square" tIns="45700">
            <a:spAutoFit/>
          </a:bodyPr>
          <a:lstStyle/>
          <a:p>
            <a:pPr indent="0" lvl="2" marL="55372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ndara"/>
                <a:ea typeface="Candara"/>
                <a:cs typeface="Candara"/>
                <a:sym typeface="Candara"/>
              </a:rPr>
              <a:t>ROC Curve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0"/>
          <p:cNvPicPr preferRelativeResize="0"/>
          <p:nvPr/>
        </p:nvPicPr>
        <p:blipFill rotWithShape="1">
          <a:blip r:embed="rId3">
            <a:alphaModFix/>
          </a:blip>
          <a:srcRect b="0" l="0" r="0" t="0"/>
          <a:stretch/>
        </p:blipFill>
        <p:spPr>
          <a:xfrm>
            <a:off x="1644651" y="0"/>
            <a:ext cx="5038725" cy="6789738"/>
          </a:xfrm>
          <a:prstGeom prst="rect">
            <a:avLst/>
          </a:prstGeom>
          <a:noFill/>
          <a:ln>
            <a:noFill/>
          </a:ln>
        </p:spPr>
      </p:pic>
      <p:sp>
        <p:nvSpPr>
          <p:cNvPr id="310" name="Google Shape;310;p30"/>
          <p:cNvSpPr/>
          <p:nvPr/>
        </p:nvSpPr>
        <p:spPr>
          <a:xfrm>
            <a:off x="7016750" y="285750"/>
            <a:ext cx="3460750" cy="1200150"/>
          </a:xfrm>
          <a:prstGeom prst="rect">
            <a:avLst/>
          </a:prstGeom>
          <a:noFill/>
          <a:ln>
            <a:noFill/>
          </a:ln>
        </p:spPr>
        <p:txBody>
          <a:bodyPr anchorCtr="0" anchor="t" bIns="45700" lIns="91425" spcFirstLastPara="1" rIns="91425" wrap="square" tIns="45700">
            <a:spAutoFit/>
          </a:bodyPr>
          <a:lstStyle/>
          <a:p>
            <a:pPr indent="0" lvl="2" marL="55372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ndara"/>
                <a:ea typeface="Candara"/>
                <a:cs typeface="Candara"/>
                <a:sym typeface="Candara"/>
              </a:rPr>
              <a:t>Classification accuracy for binary personal attributes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1"/>
          <p:cNvPicPr preferRelativeResize="0"/>
          <p:nvPr/>
        </p:nvPicPr>
        <p:blipFill rotWithShape="1">
          <a:blip r:embed="rId3">
            <a:alphaModFix/>
          </a:blip>
          <a:srcRect b="0" l="0" r="0" t="0"/>
          <a:stretch/>
        </p:blipFill>
        <p:spPr>
          <a:xfrm>
            <a:off x="1524001" y="36513"/>
            <a:ext cx="5497513" cy="6762750"/>
          </a:xfrm>
          <a:prstGeom prst="rect">
            <a:avLst/>
          </a:prstGeom>
          <a:noFill/>
          <a:ln>
            <a:noFill/>
          </a:ln>
        </p:spPr>
      </p:pic>
      <p:sp>
        <p:nvSpPr>
          <p:cNvPr id="316" name="Google Shape;316;p31"/>
          <p:cNvSpPr/>
          <p:nvPr/>
        </p:nvSpPr>
        <p:spPr>
          <a:xfrm>
            <a:off x="7021513" y="684213"/>
            <a:ext cx="3460750" cy="831850"/>
          </a:xfrm>
          <a:prstGeom prst="rect">
            <a:avLst/>
          </a:prstGeom>
          <a:noFill/>
          <a:ln>
            <a:noFill/>
          </a:ln>
        </p:spPr>
        <p:txBody>
          <a:bodyPr anchorCtr="0" anchor="t" bIns="45700" lIns="91425" spcFirstLastPara="1" rIns="91425" wrap="square" tIns="45700">
            <a:spAutoFit/>
          </a:bodyPr>
          <a:lstStyle/>
          <a:p>
            <a:pPr indent="0" lvl="1" marL="9652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ndara"/>
                <a:ea typeface="Candara"/>
                <a:cs typeface="Candara"/>
                <a:sym typeface="Candara"/>
              </a:rPr>
              <a:t>Accuracy of regression for numeric attributes</a:t>
            </a:r>
            <a:endParaRPr b="0" i="0" sz="2400" u="none" cap="none" strike="noStrike">
              <a:solidFill>
                <a:srgbClr val="000000"/>
              </a:solidFill>
              <a:latin typeface="Candara"/>
              <a:ea typeface="Candara"/>
              <a:cs typeface="Candara"/>
              <a:sym typeface="Candara"/>
            </a:endParaRPr>
          </a:p>
        </p:txBody>
      </p:sp>
      <p:pic>
        <p:nvPicPr>
          <p:cNvPr id="317" name="Google Shape;317;p31"/>
          <p:cNvPicPr preferRelativeResize="0"/>
          <p:nvPr/>
        </p:nvPicPr>
        <p:blipFill rotWithShape="1">
          <a:blip r:embed="rId4">
            <a:alphaModFix/>
          </a:blip>
          <a:srcRect b="0" l="0" r="0" t="0"/>
          <a:stretch/>
        </p:blipFill>
        <p:spPr>
          <a:xfrm>
            <a:off x="6111875" y="4465639"/>
            <a:ext cx="4191000" cy="769937"/>
          </a:xfrm>
          <a:prstGeom prst="rect">
            <a:avLst/>
          </a:prstGeom>
          <a:noFill/>
          <a:ln>
            <a:noFill/>
          </a:ln>
        </p:spPr>
      </p:pic>
      <p:sp>
        <p:nvSpPr>
          <p:cNvPr id="318" name="Google Shape;318;p31"/>
          <p:cNvSpPr/>
          <p:nvPr/>
        </p:nvSpPr>
        <p:spPr>
          <a:xfrm>
            <a:off x="6334125" y="3279776"/>
            <a:ext cx="4572000" cy="830263"/>
          </a:xfrm>
          <a:prstGeom prst="rect">
            <a:avLst/>
          </a:prstGeom>
          <a:noFill/>
          <a:ln>
            <a:noFill/>
          </a:ln>
        </p:spPr>
        <p:txBody>
          <a:bodyPr anchorCtr="0" anchor="t" bIns="45700" lIns="91425" spcFirstLastPara="1" rIns="91425" wrap="square" tIns="45700">
            <a:spAutoFit/>
          </a:bodyPr>
          <a:lstStyle/>
          <a:p>
            <a:pPr indent="0" lvl="2" marL="55372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ndara"/>
                <a:ea typeface="Candara"/>
                <a:cs typeface="Candara"/>
                <a:sym typeface="Candara"/>
              </a:rPr>
              <a:t>Pearson Correlation  Coefficient 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Prediction accuracy vs volume of data (#likes)</a:t>
            </a:r>
            <a:endParaRPr/>
          </a:p>
        </p:txBody>
      </p:sp>
      <p:pic>
        <p:nvPicPr>
          <p:cNvPr id="325" name="Google Shape;325;p32"/>
          <p:cNvPicPr preferRelativeResize="0"/>
          <p:nvPr/>
        </p:nvPicPr>
        <p:blipFill rotWithShape="1">
          <a:blip r:embed="rId3">
            <a:alphaModFix/>
          </a:blip>
          <a:srcRect b="0" l="0" r="0" t="0"/>
          <a:stretch/>
        </p:blipFill>
        <p:spPr>
          <a:xfrm>
            <a:off x="3378200" y="1255714"/>
            <a:ext cx="4965700" cy="5267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Prediction accuracy vs #SVD components</a:t>
            </a:r>
            <a:endParaRPr/>
          </a:p>
        </p:txBody>
      </p:sp>
      <p:pic>
        <p:nvPicPr>
          <p:cNvPr id="331" name="Google Shape;331;p33"/>
          <p:cNvPicPr preferRelativeResize="0"/>
          <p:nvPr/>
        </p:nvPicPr>
        <p:blipFill rotWithShape="1">
          <a:blip r:embed="rId3">
            <a:alphaModFix/>
          </a:blip>
          <a:srcRect b="0" l="0" r="0" t="0"/>
          <a:stretch/>
        </p:blipFill>
        <p:spPr>
          <a:xfrm>
            <a:off x="3158026" y="763588"/>
            <a:ext cx="5508625" cy="533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Most predictive likes</a:t>
            </a:r>
            <a:endParaRPr/>
          </a:p>
        </p:txBody>
      </p:sp>
      <p:sp>
        <p:nvSpPr>
          <p:cNvPr id="337" name="Google Shape;337;p3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165100" lvl="0" marL="342900" rtl="0" algn="l">
              <a:lnSpc>
                <a:spcPct val="100000"/>
              </a:lnSpc>
              <a:spcBef>
                <a:spcPts val="0"/>
              </a:spcBef>
              <a:spcAft>
                <a:spcPts val="0"/>
              </a:spcAft>
              <a:buClr>
                <a:schemeClr val="dk1"/>
              </a:buClr>
              <a:buSzPts val="2800"/>
              <a:buNone/>
            </a:pPr>
            <a:r>
              <a:t/>
            </a:r>
            <a:endParaRPr/>
          </a:p>
        </p:txBody>
      </p:sp>
      <p:pic>
        <p:nvPicPr>
          <p:cNvPr id="338" name="Google Shape;338;p34"/>
          <p:cNvPicPr preferRelativeResize="0"/>
          <p:nvPr/>
        </p:nvPicPr>
        <p:blipFill rotWithShape="1">
          <a:blip r:embed="rId3">
            <a:alphaModFix/>
          </a:blip>
          <a:srcRect b="0" l="0" r="0" t="0"/>
          <a:stretch/>
        </p:blipFill>
        <p:spPr>
          <a:xfrm>
            <a:off x="2481264" y="1004888"/>
            <a:ext cx="7229475" cy="537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5"/>
          <p:cNvPicPr preferRelativeResize="0"/>
          <p:nvPr/>
        </p:nvPicPr>
        <p:blipFill rotWithShape="1">
          <a:blip r:embed="rId3">
            <a:alphaModFix/>
          </a:blip>
          <a:srcRect b="0" l="0" r="0" t="0"/>
          <a:stretch/>
        </p:blipFill>
        <p:spPr>
          <a:xfrm>
            <a:off x="1524000" y="1022351"/>
            <a:ext cx="9144000" cy="444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6"/>
          <p:cNvPicPr preferRelativeResize="0"/>
          <p:nvPr/>
        </p:nvPicPr>
        <p:blipFill rotWithShape="1">
          <a:blip r:embed="rId3">
            <a:alphaModFix/>
          </a:blip>
          <a:srcRect b="0" l="0" r="0" t="0"/>
          <a:stretch/>
        </p:blipFill>
        <p:spPr>
          <a:xfrm>
            <a:off x="1245851" y="590550"/>
            <a:ext cx="9352299" cy="49799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7"/>
          <p:cNvPicPr preferRelativeResize="0"/>
          <p:nvPr/>
        </p:nvPicPr>
        <p:blipFill rotWithShape="1">
          <a:blip r:embed="rId3">
            <a:alphaModFix/>
          </a:blip>
          <a:srcRect b="0" l="0" r="0" t="0"/>
          <a:stretch/>
        </p:blipFill>
        <p:spPr>
          <a:xfrm>
            <a:off x="1587500" y="57150"/>
            <a:ext cx="8999538" cy="55514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idx="1" type="body"/>
          </p:nvPr>
        </p:nvSpPr>
        <p:spPr>
          <a:xfrm>
            <a:off x="1981201" y="1185863"/>
            <a:ext cx="8353425" cy="49403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dk1"/>
              </a:buClr>
              <a:buSzPts val="2800"/>
              <a:buChar char="•"/>
            </a:pPr>
            <a:r>
              <a:rPr lang="en-US"/>
              <a:t>Many private attributes can be inferred from people’s publicly accessible activity, such as Facebook likes</a:t>
            </a:r>
            <a:endParaRPr/>
          </a:p>
          <a:p>
            <a:pPr indent="-273050" lvl="1" marL="673100" rtl="0" algn="l">
              <a:lnSpc>
                <a:spcPct val="100000"/>
              </a:lnSpc>
              <a:spcBef>
                <a:spcPts val="560"/>
              </a:spcBef>
              <a:spcAft>
                <a:spcPts val="0"/>
              </a:spcAft>
              <a:buClr>
                <a:schemeClr val="dk1"/>
              </a:buClr>
              <a:buSzPts val="2800"/>
              <a:buChar char="–"/>
            </a:pPr>
            <a:r>
              <a:rPr lang="en-US" sz="2800"/>
              <a:t>Some attributes are remarkably easy to predict… even a single like can lead to significant improvement over random prediction</a:t>
            </a:r>
            <a:endParaRPr/>
          </a:p>
          <a:p>
            <a:pPr indent="-95250" lvl="0" marL="273050" rtl="0" algn="l">
              <a:lnSpc>
                <a:spcPct val="100000"/>
              </a:lnSpc>
              <a:spcBef>
                <a:spcPts val="560"/>
              </a:spcBef>
              <a:spcAft>
                <a:spcPts val="0"/>
              </a:spcAft>
              <a:buClr>
                <a:schemeClr val="dk1"/>
              </a:buClr>
              <a:buSzPts val="2800"/>
              <a:buNone/>
            </a:pPr>
            <a:r>
              <a:t/>
            </a:r>
            <a:endParaRPr/>
          </a:p>
          <a:p>
            <a:pPr indent="-273050" lvl="0" marL="273050" rtl="0" algn="l">
              <a:lnSpc>
                <a:spcPct val="100000"/>
              </a:lnSpc>
              <a:spcBef>
                <a:spcPts val="560"/>
              </a:spcBef>
              <a:spcAft>
                <a:spcPts val="0"/>
              </a:spcAft>
              <a:buClr>
                <a:schemeClr val="dk1"/>
              </a:buClr>
              <a:buSzPts val="2800"/>
              <a:buChar char="•"/>
            </a:pPr>
            <a:r>
              <a:rPr lang="en-US"/>
              <a:t>This can have benefits, but also risks with respect to privacy</a:t>
            </a:r>
            <a:endParaRPr/>
          </a:p>
          <a:p>
            <a:pPr indent="-95250" lvl="0" marL="273050" rtl="0" algn="l">
              <a:lnSpc>
                <a:spcPct val="100000"/>
              </a:lnSpc>
              <a:spcBef>
                <a:spcPts val="560"/>
              </a:spcBef>
              <a:spcAft>
                <a:spcPts val="0"/>
              </a:spcAft>
              <a:buClr>
                <a:schemeClr val="dk1"/>
              </a:buClr>
              <a:buSzPts val="2800"/>
              <a:buNone/>
            </a:pPr>
            <a:r>
              <a:t/>
            </a:r>
            <a:endParaRPr/>
          </a:p>
          <a:p>
            <a:pPr indent="-95250" lvl="0" marL="273050" rtl="0" algn="l">
              <a:lnSpc>
                <a:spcPct val="100000"/>
              </a:lnSpc>
              <a:spcBef>
                <a:spcPts val="560"/>
              </a:spcBef>
              <a:spcAft>
                <a:spcPts val="0"/>
              </a:spcAft>
              <a:buClr>
                <a:schemeClr val="dk1"/>
              </a:buClr>
              <a:buSzPts val="2800"/>
              <a:buNone/>
            </a:pPr>
            <a:r>
              <a:t/>
            </a:r>
            <a:endParaRPr/>
          </a:p>
        </p:txBody>
      </p:sp>
      <p:sp>
        <p:nvSpPr>
          <p:cNvPr id="360" name="Google Shape;360;p3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Conclusions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Personal information in social media</a:t>
            </a:r>
            <a:endParaRPr/>
          </a:p>
        </p:txBody>
      </p:sp>
      <p:sp>
        <p:nvSpPr>
          <p:cNvPr id="105" name="Google Shape;105;p4"/>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People reveal private information online</a:t>
            </a:r>
            <a:endParaRPr/>
          </a:p>
          <a:p>
            <a:pPr indent="-285750" lvl="1" marL="742950" rtl="0" algn="l">
              <a:lnSpc>
                <a:spcPct val="100000"/>
              </a:lnSpc>
              <a:spcBef>
                <a:spcPts val="480"/>
              </a:spcBef>
              <a:spcAft>
                <a:spcPts val="0"/>
              </a:spcAft>
              <a:buClr>
                <a:schemeClr val="dk1"/>
              </a:buClr>
              <a:buSzPts val="2400"/>
              <a:buChar char="–"/>
            </a:pPr>
            <a:r>
              <a:rPr lang="en-US"/>
              <a:t>Your online profile</a:t>
            </a:r>
            <a:endParaRPr/>
          </a:p>
          <a:p>
            <a:pPr indent="-228600" lvl="2" marL="1143000" rtl="0" algn="l">
              <a:lnSpc>
                <a:spcPct val="100000"/>
              </a:lnSpc>
              <a:spcBef>
                <a:spcPts val="400"/>
              </a:spcBef>
              <a:spcAft>
                <a:spcPts val="0"/>
              </a:spcAft>
              <a:buClr>
                <a:schemeClr val="dk1"/>
              </a:buClr>
              <a:buSzPts val="2000"/>
              <a:buChar char="•"/>
            </a:pPr>
            <a:r>
              <a:rPr lang="en-US"/>
              <a:t>Birthdate, home town, education, religion, marital status</a:t>
            </a:r>
            <a:endParaRPr/>
          </a:p>
          <a:p>
            <a:pPr indent="-285750" lvl="1" marL="742950" rtl="0" algn="l">
              <a:lnSpc>
                <a:spcPct val="100000"/>
              </a:lnSpc>
              <a:spcBef>
                <a:spcPts val="480"/>
              </a:spcBef>
              <a:spcAft>
                <a:spcPts val="0"/>
              </a:spcAft>
              <a:buClr>
                <a:schemeClr val="dk1"/>
              </a:buClr>
              <a:buSzPts val="2400"/>
              <a:buChar char="–"/>
            </a:pPr>
            <a:r>
              <a:rPr lang="en-US"/>
              <a:t>Your Likes and tastes</a:t>
            </a:r>
            <a:endParaRPr/>
          </a:p>
          <a:p>
            <a:pPr indent="-228600" lvl="2" marL="1143000" rtl="0" algn="l">
              <a:lnSpc>
                <a:spcPct val="100000"/>
              </a:lnSpc>
              <a:spcBef>
                <a:spcPts val="400"/>
              </a:spcBef>
              <a:spcAft>
                <a:spcPts val="0"/>
              </a:spcAft>
              <a:buClr>
                <a:schemeClr val="dk1"/>
              </a:buClr>
              <a:buSzPts val="2000"/>
              <a:buChar char="•"/>
            </a:pPr>
            <a:r>
              <a:rPr lang="en-US"/>
              <a:t>Favorite tv shows, movies, music, food</a:t>
            </a:r>
            <a:endParaRPr/>
          </a:p>
          <a:p>
            <a:pPr indent="-285750" lvl="1" marL="742950" rtl="0" algn="l">
              <a:lnSpc>
                <a:spcPct val="100000"/>
              </a:lnSpc>
              <a:spcBef>
                <a:spcPts val="480"/>
              </a:spcBef>
              <a:spcAft>
                <a:spcPts val="0"/>
              </a:spcAft>
              <a:buClr>
                <a:schemeClr val="dk1"/>
              </a:buClr>
              <a:buSzPts val="2400"/>
              <a:buChar char="–"/>
            </a:pPr>
            <a:r>
              <a:rPr lang="en-US"/>
              <a:t>Your status updates</a:t>
            </a:r>
            <a:endParaRPr/>
          </a:p>
          <a:p>
            <a:pPr indent="-342900" lvl="0" marL="342900" rtl="0" algn="l">
              <a:lnSpc>
                <a:spcPct val="100000"/>
              </a:lnSpc>
              <a:spcBef>
                <a:spcPts val="560"/>
              </a:spcBef>
              <a:spcAft>
                <a:spcPts val="0"/>
              </a:spcAft>
              <a:buClr>
                <a:schemeClr val="dk1"/>
              </a:buClr>
              <a:buSzPts val="2800"/>
              <a:buChar char="•"/>
            </a:pPr>
            <a:r>
              <a:rPr lang="en-US"/>
              <a:t>People reveal private information through their social connections</a:t>
            </a:r>
            <a:endParaRPr/>
          </a:p>
          <a:p>
            <a:pPr indent="-285750" lvl="1" marL="742950" rtl="0" algn="l">
              <a:lnSpc>
                <a:spcPct val="100000"/>
              </a:lnSpc>
              <a:spcBef>
                <a:spcPts val="480"/>
              </a:spcBef>
              <a:spcAft>
                <a:spcPts val="0"/>
              </a:spcAft>
              <a:buClr>
                <a:schemeClr val="dk1"/>
              </a:buClr>
              <a:buSzPts val="2400"/>
              <a:buChar char="–"/>
            </a:pPr>
            <a:r>
              <a:rPr lang="en-US"/>
              <a:t>The friends who may reveal private information</a:t>
            </a:r>
            <a:endParaRPr/>
          </a:p>
          <a:p>
            <a:pPr indent="-285750" lvl="1" marL="742950" rtl="0" algn="l">
              <a:lnSpc>
                <a:spcPct val="100000"/>
              </a:lnSpc>
              <a:spcBef>
                <a:spcPts val="480"/>
              </a:spcBef>
              <a:spcAft>
                <a:spcPts val="0"/>
              </a:spcAft>
              <a:buClr>
                <a:schemeClr val="dk1"/>
              </a:buClr>
              <a:buSzPts val="2400"/>
              <a:buChar char="–"/>
            </a:pPr>
            <a:r>
              <a:rPr lang="en-US"/>
              <a:t>The groups people join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 name="Shape 364"/>
        <p:cNvGrpSpPr/>
        <p:nvPr/>
      </p:nvGrpSpPr>
      <p:grpSpPr>
        <a:xfrm>
          <a:off x="0" y="0"/>
          <a:ext cx="0" cy="0"/>
          <a:chOff x="0" y="0"/>
          <a:chExt cx="0" cy="0"/>
        </a:xfrm>
      </p:grpSpPr>
      <p:pic>
        <p:nvPicPr>
          <p:cNvPr id="365" name="Google Shape;365;p39"/>
          <p:cNvPicPr preferRelativeResize="0"/>
          <p:nvPr>
            <p:ph idx="4294967295" type="body"/>
          </p:nvPr>
        </p:nvPicPr>
        <p:blipFill rotWithShape="1">
          <a:blip r:embed="rId3">
            <a:alphaModFix/>
          </a:blip>
          <a:srcRect b="0" l="14107" r="19410" t="0"/>
          <a:stretch/>
        </p:blipFill>
        <p:spPr>
          <a:xfrm>
            <a:off x="0" y="223838"/>
            <a:ext cx="4349750" cy="1270000"/>
          </a:xfrm>
          <a:prstGeom prst="rect">
            <a:avLst/>
          </a:prstGeom>
          <a:noFill/>
          <a:ln>
            <a:noFill/>
          </a:ln>
        </p:spPr>
      </p:pic>
      <p:pic>
        <p:nvPicPr>
          <p:cNvPr id="366" name="Google Shape;366;p39"/>
          <p:cNvPicPr preferRelativeResize="0"/>
          <p:nvPr/>
        </p:nvPicPr>
        <p:blipFill rotWithShape="1">
          <a:blip r:embed="rId4">
            <a:alphaModFix/>
          </a:blip>
          <a:srcRect b="0" l="0" r="0" t="0"/>
          <a:stretch/>
        </p:blipFill>
        <p:spPr>
          <a:xfrm>
            <a:off x="319087" y="1494200"/>
            <a:ext cx="4316413" cy="2161321"/>
          </a:xfrm>
          <a:prstGeom prst="rect">
            <a:avLst/>
          </a:prstGeom>
          <a:noFill/>
          <a:ln>
            <a:noFill/>
          </a:ln>
        </p:spPr>
      </p:pic>
      <p:pic>
        <p:nvPicPr>
          <p:cNvPr id="367" name="Google Shape;367;p39"/>
          <p:cNvPicPr preferRelativeResize="0"/>
          <p:nvPr/>
        </p:nvPicPr>
        <p:blipFill rotWithShape="1">
          <a:blip r:embed="rId5">
            <a:alphaModFix/>
          </a:blip>
          <a:srcRect b="0" l="0" r="0" t="0"/>
          <a:stretch/>
        </p:blipFill>
        <p:spPr>
          <a:xfrm>
            <a:off x="7325594" y="1042857"/>
            <a:ext cx="4326656" cy="4721225"/>
          </a:xfrm>
          <a:prstGeom prst="rect">
            <a:avLst/>
          </a:prstGeom>
          <a:noFill/>
          <a:ln>
            <a:noFill/>
          </a:ln>
        </p:spPr>
      </p:pic>
      <p:pic>
        <p:nvPicPr>
          <p:cNvPr id="368" name="Google Shape;368;p39"/>
          <p:cNvPicPr preferRelativeResize="0"/>
          <p:nvPr/>
        </p:nvPicPr>
        <p:blipFill rotWithShape="1">
          <a:blip r:embed="rId6">
            <a:alphaModFix/>
          </a:blip>
          <a:srcRect b="0" l="0" r="0" t="0"/>
          <a:stretch/>
        </p:blipFill>
        <p:spPr>
          <a:xfrm>
            <a:off x="865622" y="3743699"/>
            <a:ext cx="4876800" cy="1038225"/>
          </a:xfrm>
          <a:prstGeom prst="rect">
            <a:avLst/>
          </a:prstGeom>
          <a:noFill/>
          <a:ln>
            <a:noFill/>
          </a:ln>
        </p:spPr>
      </p:pic>
      <p:sp>
        <p:nvSpPr>
          <p:cNvPr id="369" name="Google Shape;369;p39"/>
          <p:cNvSpPr/>
          <p:nvPr/>
        </p:nvSpPr>
        <p:spPr>
          <a:xfrm>
            <a:off x="1275197" y="4673362"/>
            <a:ext cx="40449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By Noam Scheiber and Mike Isaac   March 19, 2019</a:t>
            </a:r>
            <a:endParaRPr b="0" i="0" sz="1400" u="none" cap="none" strike="noStrike">
              <a:solidFill>
                <a:srgbClr val="000000"/>
              </a:solidFill>
              <a:latin typeface="Arial"/>
              <a:ea typeface="Arial"/>
              <a:cs typeface="Arial"/>
              <a:sym typeface="Arial"/>
            </a:endParaRPr>
          </a:p>
        </p:txBody>
      </p:sp>
      <p:sp>
        <p:nvSpPr>
          <p:cNvPr id="370" name="Google Shape;370;p39"/>
          <p:cNvSpPr/>
          <p:nvPr/>
        </p:nvSpPr>
        <p:spPr>
          <a:xfrm>
            <a:off x="647700" y="4962089"/>
            <a:ext cx="662305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Times New Roman"/>
                <a:ea typeface="Times New Roman"/>
                <a:cs typeface="Times New Roman"/>
                <a:sym typeface="Times New Roman"/>
              </a:rPr>
              <a:t>After years of criticism, Facebook announced on Tuesday that it would stop allowing advertisers in key categories to show their messages only to people of a certain race, gender or age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Times New Roman"/>
                <a:ea typeface="Times New Roman"/>
                <a:cs typeface="Times New Roman"/>
                <a:sym typeface="Times New Roman"/>
              </a:rPr>
              <a:t>The company said that anyone advertising housing, jobs or credit — three areas where federal law prohibits discrimination in ads — would no longer have the option of explicitly aiming ads at people on the basis of those characteristics.</a:t>
            </a:r>
            <a:endParaRPr b="0" i="0" sz="1600" u="none" cap="none" strike="noStrike">
              <a:solidFill>
                <a:srgbClr val="333333"/>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41"/>
          <p:cNvGrpSpPr/>
          <p:nvPr/>
        </p:nvGrpSpPr>
        <p:grpSpPr>
          <a:xfrm>
            <a:off x="4871940" y="109541"/>
            <a:ext cx="5149724" cy="6046748"/>
            <a:chOff x="1701799" y="177800"/>
            <a:chExt cx="5461001" cy="6567555"/>
          </a:xfrm>
        </p:grpSpPr>
        <p:grpSp>
          <p:nvGrpSpPr>
            <p:cNvPr id="377" name="Google Shape;377;p41"/>
            <p:cNvGrpSpPr/>
            <p:nvPr/>
          </p:nvGrpSpPr>
          <p:grpSpPr>
            <a:xfrm>
              <a:off x="1701800" y="177800"/>
              <a:ext cx="5461000" cy="4432300"/>
              <a:chOff x="0" y="0"/>
              <a:chExt cx="9144000" cy="7091893"/>
            </a:xfrm>
          </p:grpSpPr>
          <p:pic>
            <p:nvPicPr>
              <p:cNvPr descr="Picture 29.png" id="378" name="Google Shape;378;p41"/>
              <p:cNvPicPr preferRelativeResize="0"/>
              <p:nvPr/>
            </p:nvPicPr>
            <p:blipFill rotWithShape="1">
              <a:blip r:embed="rId3">
                <a:alphaModFix/>
              </a:blip>
              <a:srcRect b="0" l="0" r="0" t="0"/>
              <a:stretch/>
            </p:blipFill>
            <p:spPr>
              <a:xfrm>
                <a:off x="2997200" y="912813"/>
                <a:ext cx="6083300" cy="434975"/>
              </a:xfrm>
              <a:prstGeom prst="rect">
                <a:avLst/>
              </a:prstGeom>
              <a:noFill/>
              <a:ln>
                <a:noFill/>
              </a:ln>
            </p:spPr>
          </p:pic>
          <p:pic>
            <p:nvPicPr>
              <p:cNvPr descr="Screen Shot 2015-12-14 at 1.56.15 PM.png" id="379" name="Google Shape;379;p41"/>
              <p:cNvPicPr preferRelativeResize="0"/>
              <p:nvPr/>
            </p:nvPicPr>
            <p:blipFill rotWithShape="1">
              <a:blip r:embed="rId4">
                <a:alphaModFix/>
              </a:blip>
              <a:srcRect b="0" l="0" r="0" t="0"/>
              <a:stretch/>
            </p:blipFill>
            <p:spPr>
              <a:xfrm>
                <a:off x="0" y="0"/>
                <a:ext cx="9144000" cy="3775242"/>
              </a:xfrm>
              <a:prstGeom prst="rect">
                <a:avLst/>
              </a:prstGeom>
              <a:noFill/>
              <a:ln>
                <a:noFill/>
              </a:ln>
            </p:spPr>
          </p:pic>
          <p:pic>
            <p:nvPicPr>
              <p:cNvPr descr="Screen Shot 2015-12-14 at 2.03.56 PM.png" id="380" name="Google Shape;380;p41"/>
              <p:cNvPicPr preferRelativeResize="0"/>
              <p:nvPr/>
            </p:nvPicPr>
            <p:blipFill rotWithShape="1">
              <a:blip r:embed="rId5">
                <a:alphaModFix/>
              </a:blip>
              <a:srcRect b="0" l="0" r="0" t="0"/>
              <a:stretch/>
            </p:blipFill>
            <p:spPr>
              <a:xfrm>
                <a:off x="0" y="3721100"/>
                <a:ext cx="9144000" cy="1010031"/>
              </a:xfrm>
              <a:prstGeom prst="rect">
                <a:avLst/>
              </a:prstGeom>
              <a:noFill/>
              <a:ln>
                <a:noFill/>
              </a:ln>
            </p:spPr>
          </p:pic>
          <p:pic>
            <p:nvPicPr>
              <p:cNvPr descr="Screen Shot 2015-12-14 at 2.04.55 PM.png" id="381" name="Google Shape;381;p41"/>
              <p:cNvPicPr preferRelativeResize="0"/>
              <p:nvPr/>
            </p:nvPicPr>
            <p:blipFill rotWithShape="1">
              <a:blip r:embed="rId6">
                <a:alphaModFix/>
              </a:blip>
              <a:srcRect b="0" l="0" r="0" t="0"/>
              <a:stretch/>
            </p:blipFill>
            <p:spPr>
              <a:xfrm>
                <a:off x="0" y="4654931"/>
                <a:ext cx="9144000" cy="2436962"/>
              </a:xfrm>
              <a:prstGeom prst="rect">
                <a:avLst/>
              </a:prstGeom>
              <a:noFill/>
              <a:ln>
                <a:noFill/>
              </a:ln>
            </p:spPr>
          </p:pic>
        </p:grpSp>
        <p:sp>
          <p:nvSpPr>
            <p:cNvPr id="382" name="Google Shape;382;p41"/>
            <p:cNvSpPr txBox="1"/>
            <p:nvPr/>
          </p:nvSpPr>
          <p:spPr>
            <a:xfrm>
              <a:off x="2941989" y="1910835"/>
              <a:ext cx="1099500" cy="300900"/>
            </a:xfrm>
            <a:prstGeom prst="rect">
              <a:avLst/>
            </a:prstGeom>
            <a:solidFill>
              <a:srgbClr val="5738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Alice Smith</a:t>
              </a:r>
              <a:endParaRPr b="0" i="0" sz="1200" u="none" cap="none" strike="noStrike">
                <a:solidFill>
                  <a:schemeClr val="lt1"/>
                </a:solidFill>
                <a:latin typeface="Calibri"/>
                <a:ea typeface="Calibri"/>
                <a:cs typeface="Calibri"/>
                <a:sym typeface="Calibri"/>
              </a:endParaRPr>
            </a:p>
          </p:txBody>
        </p:sp>
        <p:pic>
          <p:nvPicPr>
            <p:cNvPr descr="Screen Shot 2015-12-14 at 2.25.41 PM.png" id="383" name="Google Shape;383;p41"/>
            <p:cNvPicPr preferRelativeResize="0"/>
            <p:nvPr/>
          </p:nvPicPr>
          <p:blipFill rotWithShape="1">
            <a:blip r:embed="rId7">
              <a:alphaModFix/>
            </a:blip>
            <a:srcRect b="0" l="0" r="0" t="0"/>
            <a:stretch/>
          </p:blipFill>
          <p:spPr>
            <a:xfrm>
              <a:off x="1701799" y="4678160"/>
              <a:ext cx="5461001" cy="2067195"/>
            </a:xfrm>
            <a:prstGeom prst="rect">
              <a:avLst/>
            </a:prstGeom>
            <a:noFill/>
            <a:ln>
              <a:noFill/>
            </a:ln>
          </p:spPr>
        </p:pic>
      </p:grpSp>
      <p:grpSp>
        <p:nvGrpSpPr>
          <p:cNvPr id="384" name="Google Shape;384;p41"/>
          <p:cNvGrpSpPr/>
          <p:nvPr/>
        </p:nvGrpSpPr>
        <p:grpSpPr>
          <a:xfrm>
            <a:off x="3344599" y="2776388"/>
            <a:ext cx="6862305" cy="1464941"/>
            <a:chOff x="76200" y="3074344"/>
            <a:chExt cx="7277100" cy="1591116"/>
          </a:xfrm>
        </p:grpSpPr>
        <p:sp>
          <p:nvSpPr>
            <p:cNvPr id="385" name="Google Shape;385;p41"/>
            <p:cNvSpPr/>
            <p:nvPr/>
          </p:nvSpPr>
          <p:spPr>
            <a:xfrm>
              <a:off x="1536699" y="3074344"/>
              <a:ext cx="5816601" cy="1591116"/>
            </a:xfrm>
            <a:prstGeom prst="roundRect">
              <a:avLst>
                <a:gd fmla="val 16667" name="adj"/>
              </a:avLst>
            </a:prstGeom>
            <a:no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41"/>
            <p:cNvSpPr txBox="1"/>
            <p:nvPr/>
          </p:nvSpPr>
          <p:spPr>
            <a:xfrm>
              <a:off x="76200" y="3523734"/>
              <a:ext cx="1227900" cy="70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6600"/>
                  </a:solidFill>
                  <a:latin typeface="Calibri"/>
                  <a:ea typeface="Calibri"/>
                  <a:cs typeface="Calibri"/>
                  <a:sym typeface="Calibri"/>
                </a:rPr>
                <a:t>Social links</a:t>
              </a:r>
              <a:endParaRPr b="1" i="0" sz="1800" u="none" cap="none" strike="noStrike">
                <a:solidFill>
                  <a:srgbClr val="FF6600"/>
                </a:solidFill>
                <a:latin typeface="Calibri"/>
                <a:ea typeface="Calibri"/>
                <a:cs typeface="Calibri"/>
                <a:sym typeface="Calibri"/>
              </a:endParaRPr>
            </a:p>
          </p:txBody>
        </p:sp>
      </p:grpSp>
      <p:grpSp>
        <p:nvGrpSpPr>
          <p:cNvPr id="387" name="Google Shape;387;p41"/>
          <p:cNvGrpSpPr/>
          <p:nvPr/>
        </p:nvGrpSpPr>
        <p:grpSpPr>
          <a:xfrm>
            <a:off x="4733826" y="4740794"/>
            <a:ext cx="6711615" cy="1464941"/>
            <a:chOff x="1549399" y="5207944"/>
            <a:chExt cx="7117301" cy="1591116"/>
          </a:xfrm>
        </p:grpSpPr>
        <p:sp>
          <p:nvSpPr>
            <p:cNvPr id="388" name="Google Shape;388;p41"/>
            <p:cNvSpPr/>
            <p:nvPr/>
          </p:nvSpPr>
          <p:spPr>
            <a:xfrm>
              <a:off x="1549399" y="5207944"/>
              <a:ext cx="5816601" cy="1591116"/>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41"/>
            <p:cNvSpPr txBox="1"/>
            <p:nvPr/>
          </p:nvSpPr>
          <p:spPr>
            <a:xfrm>
              <a:off x="7467600" y="5593834"/>
              <a:ext cx="1199100" cy="100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Group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affiliations</a:t>
              </a:r>
              <a:endParaRPr b="1" i="0" sz="1800" u="none" cap="none" strike="noStrike">
                <a:solidFill>
                  <a:srgbClr val="0000FF"/>
                </a:solidFill>
                <a:latin typeface="Calibri"/>
                <a:ea typeface="Calibri"/>
                <a:cs typeface="Calibri"/>
                <a:sym typeface="Calibri"/>
              </a:endParaRPr>
            </a:p>
          </p:txBody>
        </p:sp>
      </p:grpSp>
      <p:sp>
        <p:nvSpPr>
          <p:cNvPr id="390" name="Google Shape;390;p41"/>
          <p:cNvSpPr/>
          <p:nvPr/>
        </p:nvSpPr>
        <p:spPr>
          <a:xfrm>
            <a:off x="131801" y="109549"/>
            <a:ext cx="4686300" cy="59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alibri"/>
                <a:ea typeface="Calibri"/>
                <a:cs typeface="Calibri"/>
                <a:sym typeface="Calibri"/>
              </a:rPr>
              <a:t>Privacy in social networks</a:t>
            </a:r>
            <a:endParaRPr b="0" i="0" sz="1800" u="none" cap="none" strike="noStrike">
              <a:solidFill>
                <a:schemeClr val="dk1"/>
              </a:solidFill>
              <a:latin typeface="Calibri"/>
              <a:ea typeface="Calibri"/>
              <a:cs typeface="Calibri"/>
              <a:sym typeface="Calibri"/>
            </a:endParaRPr>
          </a:p>
        </p:txBody>
      </p:sp>
      <p:sp>
        <p:nvSpPr>
          <p:cNvPr id="391" name="Google Shape;391;p41"/>
          <p:cNvSpPr txBox="1"/>
          <p:nvPr/>
        </p:nvSpPr>
        <p:spPr>
          <a:xfrm>
            <a:off x="356260" y="5836722"/>
            <a:ext cx="32877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[slides courtesy of Elena Zheleva]</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42"/>
          <p:cNvGrpSpPr/>
          <p:nvPr/>
        </p:nvGrpSpPr>
        <p:grpSpPr>
          <a:xfrm>
            <a:off x="1816100" y="177800"/>
            <a:ext cx="5461000" cy="4432300"/>
            <a:chOff x="0" y="0"/>
            <a:chExt cx="9144000" cy="7091894"/>
          </a:xfrm>
        </p:grpSpPr>
        <p:pic>
          <p:nvPicPr>
            <p:cNvPr descr="Picture 29.png" id="398" name="Google Shape;398;p42"/>
            <p:cNvPicPr preferRelativeResize="0"/>
            <p:nvPr/>
          </p:nvPicPr>
          <p:blipFill rotWithShape="1">
            <a:blip r:embed="rId3">
              <a:alphaModFix/>
            </a:blip>
            <a:srcRect b="0" l="0" r="0" t="0"/>
            <a:stretch/>
          </p:blipFill>
          <p:spPr>
            <a:xfrm>
              <a:off x="2997200" y="912813"/>
              <a:ext cx="6083300" cy="434975"/>
            </a:xfrm>
            <a:prstGeom prst="rect">
              <a:avLst/>
            </a:prstGeom>
            <a:noFill/>
            <a:ln>
              <a:noFill/>
            </a:ln>
          </p:spPr>
        </p:pic>
        <p:pic>
          <p:nvPicPr>
            <p:cNvPr descr="Screen Shot 2015-12-14 at 1.56.15 PM.png" id="399" name="Google Shape;399;p42"/>
            <p:cNvPicPr preferRelativeResize="0"/>
            <p:nvPr/>
          </p:nvPicPr>
          <p:blipFill rotWithShape="1">
            <a:blip r:embed="rId4">
              <a:alphaModFix/>
            </a:blip>
            <a:srcRect b="0" l="0" r="0" t="0"/>
            <a:stretch/>
          </p:blipFill>
          <p:spPr>
            <a:xfrm>
              <a:off x="0" y="0"/>
              <a:ext cx="9144000" cy="3775242"/>
            </a:xfrm>
            <a:prstGeom prst="rect">
              <a:avLst/>
            </a:prstGeom>
            <a:noFill/>
            <a:ln>
              <a:noFill/>
            </a:ln>
          </p:spPr>
        </p:pic>
        <p:pic>
          <p:nvPicPr>
            <p:cNvPr descr="Screen Shot 2015-12-14 at 2.03.56 PM.png" id="400" name="Google Shape;400;p42"/>
            <p:cNvPicPr preferRelativeResize="0"/>
            <p:nvPr/>
          </p:nvPicPr>
          <p:blipFill rotWithShape="1">
            <a:blip r:embed="rId5">
              <a:alphaModFix/>
            </a:blip>
            <a:srcRect b="0" l="0" r="0" t="0"/>
            <a:stretch/>
          </p:blipFill>
          <p:spPr>
            <a:xfrm>
              <a:off x="0" y="3721100"/>
              <a:ext cx="9144000" cy="1010031"/>
            </a:xfrm>
            <a:prstGeom prst="rect">
              <a:avLst/>
            </a:prstGeom>
            <a:noFill/>
            <a:ln>
              <a:noFill/>
            </a:ln>
          </p:spPr>
        </p:pic>
        <p:pic>
          <p:nvPicPr>
            <p:cNvPr descr="Screen Shot 2015-12-14 at 2.04.55 PM.png" id="401" name="Google Shape;401;p42"/>
            <p:cNvPicPr preferRelativeResize="0"/>
            <p:nvPr/>
          </p:nvPicPr>
          <p:blipFill rotWithShape="1">
            <a:blip r:embed="rId6">
              <a:alphaModFix/>
            </a:blip>
            <a:srcRect b="0" l="0" r="0" t="0"/>
            <a:stretch/>
          </p:blipFill>
          <p:spPr>
            <a:xfrm>
              <a:off x="0" y="4654931"/>
              <a:ext cx="9144000" cy="2436963"/>
            </a:xfrm>
            <a:prstGeom prst="rect">
              <a:avLst/>
            </a:prstGeom>
            <a:noFill/>
            <a:ln>
              <a:noFill/>
            </a:ln>
          </p:spPr>
        </p:pic>
      </p:grpSp>
      <p:sp>
        <p:nvSpPr>
          <p:cNvPr id="402" name="Google Shape;402;p42"/>
          <p:cNvSpPr txBox="1"/>
          <p:nvPr/>
        </p:nvSpPr>
        <p:spPr>
          <a:xfrm>
            <a:off x="3056293" y="1920419"/>
            <a:ext cx="1099609" cy="276999"/>
          </a:xfrm>
          <a:prstGeom prst="rect">
            <a:avLst/>
          </a:prstGeom>
          <a:solidFill>
            <a:srgbClr val="5738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Alice Smith</a:t>
            </a:r>
            <a:endParaRPr b="0" i="0" sz="1200" u="none" cap="none" strike="noStrike">
              <a:solidFill>
                <a:schemeClr val="lt1"/>
              </a:solidFill>
              <a:latin typeface="Calibri"/>
              <a:ea typeface="Calibri"/>
              <a:cs typeface="Calibri"/>
              <a:sym typeface="Calibri"/>
            </a:endParaRPr>
          </a:p>
        </p:txBody>
      </p:sp>
      <p:pic>
        <p:nvPicPr>
          <p:cNvPr descr="Screen Shot 2015-12-14 at 2.25.41 PM.png" id="403" name="Google Shape;403;p42"/>
          <p:cNvPicPr preferRelativeResize="0"/>
          <p:nvPr/>
        </p:nvPicPr>
        <p:blipFill rotWithShape="1">
          <a:blip r:embed="rId7">
            <a:alphaModFix/>
          </a:blip>
          <a:srcRect b="0" l="0" r="0" t="0"/>
          <a:stretch/>
        </p:blipFill>
        <p:spPr>
          <a:xfrm>
            <a:off x="1816100" y="4678161"/>
            <a:ext cx="5461001" cy="2067195"/>
          </a:xfrm>
          <a:prstGeom prst="rect">
            <a:avLst/>
          </a:prstGeom>
          <a:noFill/>
          <a:ln>
            <a:noFill/>
          </a:ln>
        </p:spPr>
      </p:pic>
      <p:grpSp>
        <p:nvGrpSpPr>
          <p:cNvPr id="404" name="Google Shape;404;p42"/>
          <p:cNvGrpSpPr/>
          <p:nvPr/>
        </p:nvGrpSpPr>
        <p:grpSpPr>
          <a:xfrm>
            <a:off x="1650999" y="3074344"/>
            <a:ext cx="6375030" cy="1591116"/>
            <a:chOff x="1536699" y="3074344"/>
            <a:chExt cx="6375030" cy="1591116"/>
          </a:xfrm>
        </p:grpSpPr>
        <p:sp>
          <p:nvSpPr>
            <p:cNvPr id="405" name="Google Shape;405;p42"/>
            <p:cNvSpPr/>
            <p:nvPr/>
          </p:nvSpPr>
          <p:spPr>
            <a:xfrm>
              <a:off x="1536699" y="3074344"/>
              <a:ext cx="5816601" cy="1591116"/>
            </a:xfrm>
            <a:prstGeom prst="roundRect">
              <a:avLst>
                <a:gd fmla="val 16667" name="adj"/>
              </a:avLst>
            </a:prstGeom>
            <a:noFill/>
            <a:ln cap="flat" cmpd="sng" w="381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p42"/>
            <p:cNvSpPr txBox="1"/>
            <p:nvPr/>
          </p:nvSpPr>
          <p:spPr>
            <a:xfrm>
              <a:off x="6683829" y="3616236"/>
              <a:ext cx="1227900"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6600"/>
                  </a:solidFill>
                  <a:latin typeface="Calibri"/>
                  <a:ea typeface="Calibri"/>
                  <a:cs typeface="Calibri"/>
                  <a:sym typeface="Calibri"/>
                </a:rPr>
                <a:t>Social links</a:t>
              </a:r>
              <a:endParaRPr b="1" i="0" sz="1800" u="none" cap="none" strike="noStrike">
                <a:solidFill>
                  <a:srgbClr val="FF6600"/>
                </a:solidFill>
                <a:latin typeface="Calibri"/>
                <a:ea typeface="Calibri"/>
                <a:cs typeface="Calibri"/>
                <a:sym typeface="Calibri"/>
              </a:endParaRPr>
            </a:p>
          </p:txBody>
        </p:sp>
      </p:grpSp>
      <p:grpSp>
        <p:nvGrpSpPr>
          <p:cNvPr id="407" name="Google Shape;407;p42"/>
          <p:cNvGrpSpPr/>
          <p:nvPr/>
        </p:nvGrpSpPr>
        <p:grpSpPr>
          <a:xfrm>
            <a:off x="1663700" y="5207944"/>
            <a:ext cx="6403520" cy="1591116"/>
            <a:chOff x="1549399" y="5207944"/>
            <a:chExt cx="6403520" cy="1591116"/>
          </a:xfrm>
        </p:grpSpPr>
        <p:sp>
          <p:nvSpPr>
            <p:cNvPr id="408" name="Google Shape;408;p42"/>
            <p:cNvSpPr/>
            <p:nvPr/>
          </p:nvSpPr>
          <p:spPr>
            <a:xfrm>
              <a:off x="1549399" y="5207944"/>
              <a:ext cx="5816601" cy="1591116"/>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42"/>
            <p:cNvSpPr txBox="1"/>
            <p:nvPr/>
          </p:nvSpPr>
          <p:spPr>
            <a:xfrm>
              <a:off x="6753680" y="5606832"/>
              <a:ext cx="1199239"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Calibri"/>
                  <a:ea typeface="Calibri"/>
                  <a:cs typeface="Calibri"/>
                  <a:sym typeface="Calibri"/>
                </a:rPr>
                <a:t>affiliations</a:t>
              </a:r>
              <a:endParaRPr b="1" i="0" sz="1800" u="none" cap="none" strike="noStrike">
                <a:solidFill>
                  <a:srgbClr val="0000FF"/>
                </a:solidFill>
                <a:latin typeface="Calibri"/>
                <a:ea typeface="Calibri"/>
                <a:cs typeface="Calibri"/>
                <a:sym typeface="Calibri"/>
              </a:endParaRPr>
            </a:p>
          </p:txBody>
        </p:sp>
      </p:grpSp>
      <p:sp>
        <p:nvSpPr>
          <p:cNvPr id="410" name="Google Shape;410;p42"/>
          <p:cNvSpPr txBox="1"/>
          <p:nvPr/>
        </p:nvSpPr>
        <p:spPr>
          <a:xfrm>
            <a:off x="7785100" y="292101"/>
            <a:ext cx="2781300" cy="5961063"/>
          </a:xfrm>
          <a:prstGeom prst="rect">
            <a:avLst/>
          </a:prstGeom>
          <a:noFill/>
          <a:ln>
            <a:noFill/>
          </a:ln>
        </p:spPr>
        <p:txBody>
          <a:bodyPr anchorCtr="0" anchor="t" bIns="45700" lIns="91425" spcFirstLastPara="1" rIns="91425" wrap="square" tIns="45700">
            <a:noAutofit/>
          </a:bodyPr>
          <a:lstStyle/>
          <a:p>
            <a:pPr indent="-186182" lvl="0" marL="273050" marR="0" rtl="0" algn="l">
              <a:lnSpc>
                <a:spcPct val="90000"/>
              </a:lnSpc>
              <a:spcBef>
                <a:spcPts val="0"/>
              </a:spcBef>
              <a:spcAft>
                <a:spcPts val="0"/>
              </a:spcAft>
              <a:buClr>
                <a:schemeClr val="accent1"/>
              </a:buClr>
              <a:buSzPts val="1368"/>
              <a:buFont typeface="Noto Sans Symbols"/>
              <a:buNone/>
            </a:pPr>
            <a:r>
              <a:t/>
            </a:r>
            <a:endParaRPr b="0" i="0" sz="1800" u="none" cap="none" strike="noStrike">
              <a:solidFill>
                <a:schemeClr val="dk1"/>
              </a:solidFill>
              <a:latin typeface="Gill Sans"/>
              <a:ea typeface="Gill Sans"/>
              <a:cs typeface="Gill Sans"/>
              <a:sym typeface="Gill Sans"/>
            </a:endParaRPr>
          </a:p>
          <a:p>
            <a:pPr indent="-273050" lvl="0" marL="273050" marR="0" rtl="0" algn="l">
              <a:lnSpc>
                <a:spcPct val="90000"/>
              </a:lnSpc>
              <a:spcBef>
                <a:spcPts val="600"/>
              </a:spcBef>
              <a:spcAft>
                <a:spcPts val="0"/>
              </a:spcAft>
              <a:buClr>
                <a:schemeClr val="accent1"/>
              </a:buClr>
              <a:buSzPts val="1368"/>
              <a:buFont typeface="Noto Sans Symbols"/>
              <a:buChar char="🞂"/>
            </a:pPr>
            <a:r>
              <a:rPr b="0" i="0" lang="en-US" sz="1800" u="none" cap="none" strike="noStrike">
                <a:solidFill>
                  <a:schemeClr val="dk1"/>
                </a:solidFill>
                <a:latin typeface="Gill Sans"/>
                <a:ea typeface="Gill Sans"/>
                <a:cs typeface="Gill Sans"/>
                <a:sym typeface="Gill Sans"/>
              </a:rPr>
              <a:t>Group affiliations often cannot be hidden!</a:t>
            </a:r>
            <a:endParaRPr b="0" i="0" sz="1400" u="none" cap="none" strike="noStrike">
              <a:solidFill>
                <a:srgbClr val="000000"/>
              </a:solidFill>
              <a:latin typeface="Arial"/>
              <a:ea typeface="Arial"/>
              <a:cs typeface="Arial"/>
              <a:sym typeface="Arial"/>
            </a:endParaRPr>
          </a:p>
          <a:p>
            <a:pPr indent="-186182" lvl="0" marL="273050" marR="0" rtl="0" algn="l">
              <a:lnSpc>
                <a:spcPct val="90000"/>
              </a:lnSpc>
              <a:spcBef>
                <a:spcPts val="600"/>
              </a:spcBef>
              <a:spcAft>
                <a:spcPts val="0"/>
              </a:spcAft>
              <a:buClr>
                <a:schemeClr val="accent1"/>
              </a:buClr>
              <a:buSzPts val="1368"/>
              <a:buFont typeface="Noto Sans Symbols"/>
              <a:buNone/>
            </a:pPr>
            <a:r>
              <a:t/>
            </a:r>
            <a:endParaRPr b="0" i="0" sz="1800" u="none" cap="none" strike="noStrike">
              <a:solidFill>
                <a:schemeClr val="dk1"/>
              </a:solidFill>
              <a:latin typeface="Gill Sans"/>
              <a:ea typeface="Gill Sans"/>
              <a:cs typeface="Gill Sans"/>
              <a:sym typeface="Gill Sans"/>
            </a:endParaRPr>
          </a:p>
          <a:p>
            <a:pPr indent="-273050" lvl="0" marL="273050" marR="0" rtl="0" algn="l">
              <a:lnSpc>
                <a:spcPct val="90000"/>
              </a:lnSpc>
              <a:spcBef>
                <a:spcPts val="600"/>
              </a:spcBef>
              <a:spcAft>
                <a:spcPts val="0"/>
              </a:spcAft>
              <a:buClr>
                <a:schemeClr val="accent1"/>
              </a:buClr>
              <a:buSzPts val="1368"/>
              <a:buFont typeface="Noto Sans Symbols"/>
              <a:buChar char="🞂"/>
            </a:pPr>
            <a:r>
              <a:rPr b="0" i="0" lang="en-US" sz="1800" u="none" cap="none" strike="noStrike">
                <a:solidFill>
                  <a:schemeClr val="dk1"/>
                </a:solidFill>
                <a:latin typeface="Gill Sans"/>
                <a:ea typeface="Gill Sans"/>
                <a:cs typeface="Gill Sans"/>
                <a:sym typeface="Gill Sans"/>
              </a:rPr>
              <a:t>Hypothesis: you can predict private attributes based on public information</a:t>
            </a:r>
            <a:endParaRPr b="0" i="0" sz="1400" u="none" cap="none" strike="noStrike">
              <a:solidFill>
                <a:srgbClr val="000000"/>
              </a:solidFill>
              <a:latin typeface="Arial"/>
              <a:ea typeface="Arial"/>
              <a:cs typeface="Arial"/>
              <a:sym typeface="Arial"/>
            </a:endParaRPr>
          </a:p>
          <a:p>
            <a:pPr indent="-186182" lvl="0" marL="273050" marR="0" rtl="0" algn="l">
              <a:lnSpc>
                <a:spcPct val="90000"/>
              </a:lnSpc>
              <a:spcBef>
                <a:spcPts val="600"/>
              </a:spcBef>
              <a:spcAft>
                <a:spcPts val="0"/>
              </a:spcAft>
              <a:buClr>
                <a:schemeClr val="accent1"/>
              </a:buClr>
              <a:buSzPts val="1368"/>
              <a:buFont typeface="Noto Sans Symbols"/>
              <a:buNone/>
            </a:pPr>
            <a:r>
              <a:t/>
            </a:r>
            <a:endParaRPr b="0" i="0" sz="1800" u="none" cap="none" strike="noStrike">
              <a:solidFill>
                <a:schemeClr val="dk1"/>
              </a:solidFill>
              <a:latin typeface="Gill Sans"/>
              <a:ea typeface="Gill Sans"/>
              <a:cs typeface="Gill Sans"/>
              <a:sym typeface="Gill Sans"/>
            </a:endParaRPr>
          </a:p>
          <a:p>
            <a:pPr indent="-273050" lvl="0" marL="273050" marR="0" rtl="0" algn="l">
              <a:lnSpc>
                <a:spcPct val="90000"/>
              </a:lnSpc>
              <a:spcBef>
                <a:spcPts val="600"/>
              </a:spcBef>
              <a:spcAft>
                <a:spcPts val="0"/>
              </a:spcAft>
              <a:buClr>
                <a:schemeClr val="accent1"/>
              </a:buClr>
              <a:buSzPts val="1368"/>
              <a:buFont typeface="Noto Sans Symbols"/>
              <a:buChar char="🞂"/>
            </a:pPr>
            <a:r>
              <a:rPr b="0" i="0" lang="en-US" sz="1800" u="none" cap="none" strike="noStrike">
                <a:solidFill>
                  <a:schemeClr val="dk1"/>
                </a:solidFill>
                <a:latin typeface="Gill Sans"/>
                <a:ea typeface="Gill Sans"/>
                <a:cs typeface="Gill Sans"/>
                <a:sym typeface="Gill Sans"/>
              </a:rPr>
              <a:t>Assumptions:</a:t>
            </a:r>
            <a:endParaRPr b="0" i="0" sz="1400" u="none" cap="none" strike="noStrike">
              <a:solidFill>
                <a:srgbClr val="000000"/>
              </a:solidFill>
              <a:latin typeface="Arial"/>
              <a:ea typeface="Arial"/>
              <a:cs typeface="Arial"/>
              <a:sym typeface="Arial"/>
            </a:endParaRPr>
          </a:p>
          <a:p>
            <a:pPr indent="-273048" lvl="1" marL="547688" marR="0" rtl="0" algn="l">
              <a:lnSpc>
                <a:spcPct val="90000"/>
              </a:lnSpc>
              <a:spcBef>
                <a:spcPts val="500"/>
              </a:spcBef>
              <a:spcAft>
                <a:spcPts val="0"/>
              </a:spcAft>
              <a:buClr>
                <a:schemeClr val="accent2"/>
              </a:buClr>
              <a:buSzPts val="1216"/>
              <a:buFont typeface="Noto Sans Symbols"/>
              <a:buChar char="🞂"/>
            </a:pPr>
            <a:r>
              <a:rPr b="0" i="0" lang="en-US" sz="1600" u="none" cap="none" strike="noStrike">
                <a:solidFill>
                  <a:schemeClr val="dk2"/>
                </a:solidFill>
                <a:latin typeface="Gill Sans"/>
                <a:ea typeface="Gill Sans"/>
                <a:cs typeface="Gill Sans"/>
                <a:sym typeface="Gill Sans"/>
              </a:rPr>
              <a:t>An online social network with public AND private profiles</a:t>
            </a:r>
            <a:endParaRPr b="0" i="0" sz="1400" u="none" cap="none" strike="noStrike">
              <a:solidFill>
                <a:srgbClr val="000000"/>
              </a:solidFill>
              <a:latin typeface="Arial"/>
              <a:ea typeface="Arial"/>
              <a:cs typeface="Arial"/>
              <a:sym typeface="Arial"/>
            </a:endParaRPr>
          </a:p>
          <a:p>
            <a:pPr indent="-273048" lvl="1" marL="547688" marR="0" rtl="0" algn="l">
              <a:lnSpc>
                <a:spcPct val="90000"/>
              </a:lnSpc>
              <a:spcBef>
                <a:spcPts val="500"/>
              </a:spcBef>
              <a:spcAft>
                <a:spcPts val="0"/>
              </a:spcAft>
              <a:buClr>
                <a:schemeClr val="accent2"/>
              </a:buClr>
              <a:buSzPts val="1216"/>
              <a:buFont typeface="Noto Sans Symbols"/>
              <a:buChar char="🞂"/>
            </a:pPr>
            <a:r>
              <a:rPr b="0" i="0" lang="en-US" sz="1600" u="none" cap="none" strike="noStrike">
                <a:solidFill>
                  <a:schemeClr val="dk2"/>
                </a:solidFill>
                <a:latin typeface="Gill Sans"/>
                <a:ea typeface="Gill Sans"/>
                <a:cs typeface="Gill Sans"/>
                <a:sym typeface="Gill Sans"/>
              </a:rPr>
              <a:t>Social links and group affiliations are always public</a:t>
            </a:r>
            <a:endParaRPr b="0" i="0" sz="1400" u="none" cap="none" strike="noStrike">
              <a:solidFill>
                <a:srgbClr val="000000"/>
              </a:solidFill>
              <a:latin typeface="Arial"/>
              <a:ea typeface="Arial"/>
              <a:cs typeface="Arial"/>
              <a:sym typeface="Arial"/>
            </a:endParaRPr>
          </a:p>
          <a:p>
            <a:pPr indent="-273048" lvl="1" marL="547688" marR="0" rtl="0" algn="l">
              <a:lnSpc>
                <a:spcPct val="90000"/>
              </a:lnSpc>
              <a:spcBef>
                <a:spcPts val="500"/>
              </a:spcBef>
              <a:spcAft>
                <a:spcPts val="0"/>
              </a:spcAft>
              <a:buClr>
                <a:schemeClr val="accent2"/>
              </a:buClr>
              <a:buSzPts val="1216"/>
              <a:buFont typeface="Noto Sans Symbols"/>
              <a:buChar char="🞂"/>
            </a:pPr>
            <a:r>
              <a:rPr b="0" i="0" lang="en-US" sz="1600" u="none" cap="none" strike="noStrike">
                <a:solidFill>
                  <a:schemeClr val="dk2"/>
                </a:solidFill>
                <a:latin typeface="Gill Sans"/>
                <a:ea typeface="Gill Sans"/>
                <a:cs typeface="Gill Sans"/>
                <a:sym typeface="Gill Sans"/>
              </a:rPr>
              <a:t>Adversary’s goal: to predict attributes in private profiles</a:t>
            </a:r>
            <a:endParaRPr b="0" i="0" sz="1400" u="none" cap="none" strike="noStrike">
              <a:solidFill>
                <a:srgbClr val="000000"/>
              </a:solidFill>
              <a:latin typeface="Arial"/>
              <a:ea typeface="Arial"/>
              <a:cs typeface="Arial"/>
              <a:sym typeface="Arial"/>
            </a:endParaRPr>
          </a:p>
          <a:p>
            <a:pPr indent="-273048" lvl="1" marL="547688" marR="0" rtl="0" algn="l">
              <a:lnSpc>
                <a:spcPct val="90000"/>
              </a:lnSpc>
              <a:spcBef>
                <a:spcPts val="500"/>
              </a:spcBef>
              <a:spcAft>
                <a:spcPts val="0"/>
              </a:spcAft>
              <a:buClr>
                <a:schemeClr val="accent2"/>
              </a:buClr>
              <a:buSzPts val="1216"/>
              <a:buFont typeface="Noto Sans Symbols"/>
              <a:buChar char="🞂"/>
            </a:pPr>
            <a:r>
              <a:rPr b="0" i="0" lang="en-US" sz="1600" u="none" cap="none" strike="noStrike">
                <a:solidFill>
                  <a:schemeClr val="dk2"/>
                </a:solidFill>
                <a:latin typeface="Gill Sans"/>
                <a:ea typeface="Gill Sans"/>
                <a:cs typeface="Gill Sans"/>
                <a:sym typeface="Gill Sans"/>
              </a:rPr>
              <a:t>Adversary can build probabilistic models using public data </a:t>
            </a:r>
            <a:endParaRPr b="0" i="0" sz="1400" u="none" cap="none" strike="noStrike">
              <a:solidFill>
                <a:srgbClr val="000000"/>
              </a:solidFill>
              <a:latin typeface="Arial"/>
              <a:ea typeface="Arial"/>
              <a:cs typeface="Arial"/>
              <a:sym typeface="Arial"/>
            </a:endParaRPr>
          </a:p>
        </p:txBody>
      </p:sp>
      <p:grpSp>
        <p:nvGrpSpPr>
          <p:cNvPr id="411" name="Google Shape;411;p42"/>
          <p:cNvGrpSpPr/>
          <p:nvPr/>
        </p:nvGrpSpPr>
        <p:grpSpPr>
          <a:xfrm>
            <a:off x="2674226" y="300170"/>
            <a:ext cx="4123905" cy="4298528"/>
            <a:chOff x="1150225" y="300169"/>
            <a:chExt cx="4123905" cy="4298528"/>
          </a:xfrm>
        </p:grpSpPr>
        <p:sp>
          <p:nvSpPr>
            <p:cNvPr id="412" name="Google Shape;412;p42"/>
            <p:cNvSpPr/>
            <p:nvPr/>
          </p:nvSpPr>
          <p:spPr>
            <a:xfrm rot="-902458">
              <a:off x="1172203" y="4032425"/>
              <a:ext cx="1437720" cy="359177"/>
            </a:xfrm>
            <a:prstGeom prst="rect">
              <a:avLst/>
            </a:prstGeom>
            <a:noFill/>
            <a:ln cap="flat" cmpd="sng" w="38100">
              <a:solidFill>
                <a:srgbClr val="CC00CC"/>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CC00CC"/>
                  </a:solidFill>
                  <a:latin typeface="Calibri"/>
                  <a:ea typeface="Calibri"/>
                  <a:cs typeface="Calibri"/>
                  <a:sym typeface="Calibri"/>
                </a:rPr>
                <a:t>Private Profile</a:t>
              </a:r>
              <a:endParaRPr b="0" i="0" sz="1600" u="none" cap="none" strike="noStrike">
                <a:solidFill>
                  <a:srgbClr val="CC00CC"/>
                </a:solidFill>
                <a:latin typeface="Calibri"/>
                <a:ea typeface="Calibri"/>
                <a:cs typeface="Calibri"/>
                <a:sym typeface="Calibri"/>
              </a:endParaRPr>
            </a:p>
          </p:txBody>
        </p:sp>
        <p:sp>
          <p:nvSpPr>
            <p:cNvPr id="413" name="Google Shape;413;p42"/>
            <p:cNvSpPr/>
            <p:nvPr/>
          </p:nvSpPr>
          <p:spPr>
            <a:xfrm rot="-902458">
              <a:off x="2954972" y="480567"/>
              <a:ext cx="1437720" cy="359177"/>
            </a:xfrm>
            <a:prstGeom prst="rect">
              <a:avLst/>
            </a:prstGeom>
            <a:noFill/>
            <a:ln cap="flat" cmpd="sng" w="38100">
              <a:solidFill>
                <a:srgbClr val="CC00CC"/>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CC00CC"/>
                  </a:solidFill>
                  <a:latin typeface="Calibri"/>
                  <a:ea typeface="Calibri"/>
                  <a:cs typeface="Calibri"/>
                  <a:sym typeface="Calibri"/>
                </a:rPr>
                <a:t>Private Profile</a:t>
              </a:r>
              <a:endParaRPr b="0" i="0" sz="1600" u="none" cap="none" strike="noStrike">
                <a:solidFill>
                  <a:srgbClr val="CC00CC"/>
                </a:solidFill>
                <a:latin typeface="Calibri"/>
                <a:ea typeface="Calibri"/>
                <a:cs typeface="Calibri"/>
                <a:sym typeface="Calibri"/>
              </a:endParaRPr>
            </a:p>
          </p:txBody>
        </p:sp>
        <p:sp>
          <p:nvSpPr>
            <p:cNvPr id="414" name="Google Shape;414;p42"/>
            <p:cNvSpPr/>
            <p:nvPr/>
          </p:nvSpPr>
          <p:spPr>
            <a:xfrm rot="-902458">
              <a:off x="3814432" y="3254742"/>
              <a:ext cx="1437720" cy="359177"/>
            </a:xfrm>
            <a:prstGeom prst="rect">
              <a:avLst/>
            </a:prstGeom>
            <a:noFill/>
            <a:ln cap="flat" cmpd="sng" w="38100">
              <a:solidFill>
                <a:srgbClr val="CC00CC"/>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CC00CC"/>
                  </a:solidFill>
                  <a:latin typeface="Calibri"/>
                  <a:ea typeface="Calibri"/>
                  <a:cs typeface="Calibri"/>
                  <a:sym typeface="Calibri"/>
                </a:rPr>
                <a:t>Private Profile</a:t>
              </a:r>
              <a:endParaRPr b="0" i="0" sz="1600" u="none" cap="none" strike="noStrike">
                <a:solidFill>
                  <a:srgbClr val="CC00CC"/>
                </a:solidFill>
                <a:latin typeface="Calibri"/>
                <a:ea typeface="Calibri"/>
                <a:cs typeface="Calibri"/>
                <a:sym typeface="Calibri"/>
              </a:endParaRPr>
            </a:p>
          </p:txBody>
        </p:sp>
        <p:sp>
          <p:nvSpPr>
            <p:cNvPr id="415" name="Google Shape;415;p42"/>
            <p:cNvSpPr/>
            <p:nvPr/>
          </p:nvSpPr>
          <p:spPr>
            <a:xfrm rot="-902458">
              <a:off x="1172202" y="3289667"/>
              <a:ext cx="1437720" cy="359177"/>
            </a:xfrm>
            <a:prstGeom prst="rect">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alibri"/>
                  <a:ea typeface="Calibri"/>
                  <a:cs typeface="Calibri"/>
                  <a:sym typeface="Calibri"/>
                </a:rPr>
                <a:t>Public Profile</a:t>
              </a:r>
              <a:endParaRPr b="0" i="0" sz="1600" u="none" cap="none" strike="noStrike">
                <a:solidFill>
                  <a:srgbClr val="FF0000"/>
                </a:solidFill>
                <a:latin typeface="Calibri"/>
                <a:ea typeface="Calibri"/>
                <a:cs typeface="Calibri"/>
                <a:sym typeface="Calibri"/>
              </a:endParaRPr>
            </a:p>
          </p:txBody>
        </p:sp>
        <p:sp>
          <p:nvSpPr>
            <p:cNvPr id="416" name="Google Shape;416;p42"/>
            <p:cNvSpPr/>
            <p:nvPr/>
          </p:nvSpPr>
          <p:spPr>
            <a:xfrm rot="-902458">
              <a:off x="3814433" y="4059121"/>
              <a:ext cx="1437720" cy="359177"/>
            </a:xfrm>
            <a:prstGeom prst="rect">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alibri"/>
                  <a:ea typeface="Calibri"/>
                  <a:cs typeface="Calibri"/>
                  <a:sym typeface="Calibri"/>
                </a:rPr>
                <a:t>Public Profile</a:t>
              </a:r>
              <a:endParaRPr b="0" i="0" sz="1600" u="none" cap="none" strike="noStrike">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1981200" y="152400"/>
            <a:ext cx="85725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From networks to graphs</a:t>
            </a:r>
            <a:endParaRPr>
              <a:latin typeface="Bookman Old Style"/>
              <a:ea typeface="Bookman Old Style"/>
              <a:cs typeface="Bookman Old Style"/>
              <a:sym typeface="Bookman Old Style"/>
            </a:endParaRPr>
          </a:p>
        </p:txBody>
      </p:sp>
      <p:sp>
        <p:nvSpPr>
          <p:cNvPr id="423" name="Google Shape;423;p43"/>
          <p:cNvSpPr txBox="1"/>
          <p:nvPr/>
        </p:nvSpPr>
        <p:spPr>
          <a:xfrm>
            <a:off x="1786660" y="899556"/>
            <a:ext cx="8645525" cy="5245101"/>
          </a:xfrm>
          <a:prstGeom prst="rect">
            <a:avLst/>
          </a:prstGeom>
          <a:noFill/>
          <a:ln>
            <a:noFill/>
          </a:ln>
        </p:spPr>
        <p:txBody>
          <a:bodyPr anchorCtr="0" anchor="t" bIns="45700" lIns="91425" spcFirstLastPara="1" rIns="91425" wrap="square" tIns="45700">
            <a:noAutofit/>
          </a:bodyPr>
          <a:lstStyle/>
          <a:p>
            <a:pPr indent="0" lvl="1" marL="274638" marR="0" rtl="0" algn="l">
              <a:lnSpc>
                <a:spcPct val="90000"/>
              </a:lnSpc>
              <a:spcBef>
                <a:spcPts val="0"/>
              </a:spcBef>
              <a:spcAft>
                <a:spcPts val="0"/>
              </a:spcAft>
              <a:buClr>
                <a:schemeClr val="accent2"/>
              </a:buClr>
              <a:buSzPts val="1748"/>
              <a:buFont typeface="Noto Sans Symbols"/>
              <a:buNone/>
            </a:pPr>
            <a:r>
              <a:rPr b="0" i="0" lang="en-US" sz="2300" u="none" cap="none" strike="noStrike">
                <a:solidFill>
                  <a:srgbClr val="FF6600"/>
                </a:solidFill>
                <a:latin typeface="Bookman Old Style"/>
                <a:ea typeface="Bookman Old Style"/>
                <a:cs typeface="Bookman Old Style"/>
                <a:sym typeface="Bookman Old Style"/>
              </a:rPr>
              <a:t>Social network                  </a:t>
            </a:r>
            <a:r>
              <a:rPr b="0" i="0" lang="en-US" sz="2300" u="none" cap="none" strike="noStrike">
                <a:solidFill>
                  <a:srgbClr val="CC00CC"/>
                </a:solidFill>
                <a:latin typeface="Bookman Old Style"/>
                <a:ea typeface="Bookman Old Style"/>
                <a:cs typeface="Bookman Old Style"/>
                <a:sym typeface="Bookman Old Style"/>
              </a:rPr>
              <a:t>        </a:t>
            </a:r>
            <a:r>
              <a:rPr b="0" i="0" lang="en-US" sz="2300" u="none" cap="none" strike="noStrike">
                <a:solidFill>
                  <a:srgbClr val="0000FF"/>
                </a:solidFill>
                <a:latin typeface="Bookman Old Style"/>
                <a:ea typeface="Bookman Old Style"/>
                <a:cs typeface="Bookman Old Style"/>
                <a:sym typeface="Bookman Old Style"/>
              </a:rPr>
              <a:t>Affiliation network</a:t>
            </a:r>
            <a:endParaRPr b="0" i="0" sz="1400" u="none" cap="none" strike="noStrike">
              <a:solidFill>
                <a:srgbClr val="000000"/>
              </a:solidFill>
              <a:latin typeface="Arial"/>
              <a:ea typeface="Arial"/>
              <a:cs typeface="Arial"/>
              <a:sym typeface="Arial"/>
            </a:endParaRPr>
          </a:p>
          <a:p>
            <a:pPr indent="0" lvl="1" marL="274638" marR="0" rtl="0" algn="l">
              <a:lnSpc>
                <a:spcPct val="90000"/>
              </a:lnSpc>
              <a:spcBef>
                <a:spcPts val="500"/>
              </a:spcBef>
              <a:spcAft>
                <a:spcPts val="0"/>
              </a:spcAft>
              <a:buClr>
                <a:schemeClr val="accent2"/>
              </a:buClr>
              <a:buSzPts val="1748"/>
              <a:buFont typeface="Noto Sans Symbols"/>
              <a:buNone/>
            </a:pPr>
            <a:r>
              <a:rPr b="0" i="0" lang="en-US" sz="2300" u="none" cap="none" strike="noStrike">
                <a:solidFill>
                  <a:schemeClr val="dk2"/>
                </a:solidFill>
                <a:latin typeface="Bookman Old Style"/>
                <a:ea typeface="Bookman Old Style"/>
                <a:cs typeface="Bookman Old Style"/>
                <a:sym typeface="Bookman Old Style"/>
              </a:rPr>
              <a:t>w/ friendship links                      w/ group links</a:t>
            </a:r>
            <a:endParaRPr b="0" i="0" sz="1400" u="none" cap="none" strike="noStrike">
              <a:solidFill>
                <a:srgbClr val="000000"/>
              </a:solidFill>
              <a:latin typeface="Arial"/>
              <a:ea typeface="Arial"/>
              <a:cs typeface="Arial"/>
              <a:sym typeface="Arial"/>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162050" lvl="1" marL="54768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0" lvl="1" marL="27463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a:p>
            <a:pPr indent="-228600" lvl="2" marL="822325" marR="0" rtl="0" algn="l">
              <a:lnSpc>
                <a:spcPct val="90000"/>
              </a:lnSpc>
              <a:spcBef>
                <a:spcPts val="500"/>
              </a:spcBef>
              <a:spcAft>
                <a:spcPts val="0"/>
              </a:spcAft>
              <a:buClr>
                <a:srgbClr val="BCBCBC"/>
              </a:buClr>
              <a:buSzPts val="1520"/>
              <a:buFont typeface="Noto Sans Symbols"/>
              <a:buChar char="🞂"/>
            </a:pPr>
            <a:r>
              <a:rPr b="0" i="0" lang="en-US" sz="2000" u="none" cap="none" strike="noStrike">
                <a:solidFill>
                  <a:schemeClr val="dk1"/>
                </a:solidFill>
                <a:latin typeface="Bookman Old Style"/>
                <a:ea typeface="Bookman Old Style"/>
                <a:cs typeface="Bookman Old Style"/>
                <a:sym typeface="Bookman Old Style"/>
              </a:rPr>
              <a:t>Large, high-dimensional</a:t>
            </a:r>
            <a:endParaRPr b="0" i="0" sz="1400" u="none" cap="none" strike="noStrike">
              <a:solidFill>
                <a:srgbClr val="000000"/>
              </a:solidFill>
              <a:latin typeface="Arial"/>
              <a:ea typeface="Arial"/>
              <a:cs typeface="Arial"/>
              <a:sym typeface="Arial"/>
            </a:endParaRPr>
          </a:p>
          <a:p>
            <a:pPr indent="-228600" lvl="2" marL="822325" marR="0" rtl="0" algn="l">
              <a:lnSpc>
                <a:spcPct val="90000"/>
              </a:lnSpc>
              <a:spcBef>
                <a:spcPts val="500"/>
              </a:spcBef>
              <a:spcAft>
                <a:spcPts val="0"/>
              </a:spcAft>
              <a:buClr>
                <a:srgbClr val="BCBCBC"/>
              </a:buClr>
              <a:buSzPts val="1520"/>
              <a:buFont typeface="Noto Sans Symbols"/>
              <a:buChar char="🞂"/>
            </a:pPr>
            <a:r>
              <a:rPr b="0" i="0" lang="en-US" sz="2000" u="none" cap="none" strike="noStrike">
                <a:solidFill>
                  <a:schemeClr val="dk1"/>
                </a:solidFill>
                <a:latin typeface="Bookman Old Style"/>
                <a:ea typeface="Bookman Old Style"/>
                <a:cs typeface="Bookman Old Style"/>
                <a:sym typeface="Bookman Old Style"/>
              </a:rPr>
              <a:t>Multi-modal</a:t>
            </a:r>
            <a:endParaRPr b="0" i="0" sz="1400" u="none" cap="none" strike="noStrike">
              <a:solidFill>
                <a:srgbClr val="000000"/>
              </a:solidFill>
              <a:latin typeface="Arial"/>
              <a:ea typeface="Arial"/>
              <a:cs typeface="Arial"/>
              <a:sym typeface="Arial"/>
            </a:endParaRPr>
          </a:p>
          <a:p>
            <a:pPr indent="-228600" lvl="2" marL="822325" marR="0" rtl="0" algn="l">
              <a:lnSpc>
                <a:spcPct val="90000"/>
              </a:lnSpc>
              <a:spcBef>
                <a:spcPts val="500"/>
              </a:spcBef>
              <a:spcAft>
                <a:spcPts val="0"/>
              </a:spcAft>
              <a:buClr>
                <a:srgbClr val="BCBCBC"/>
              </a:buClr>
              <a:buSzPts val="1520"/>
              <a:buFont typeface="Noto Sans Symbols"/>
              <a:buChar char="🞂"/>
            </a:pPr>
            <a:r>
              <a:rPr b="0" i="0" lang="en-US" sz="2000" u="none" cap="none" strike="noStrike">
                <a:solidFill>
                  <a:schemeClr val="dk1"/>
                </a:solidFill>
                <a:latin typeface="Bookman Old Style"/>
                <a:ea typeface="Bookman Old Style"/>
                <a:cs typeface="Bookman Old Style"/>
                <a:sym typeface="Bookman Old Style"/>
              </a:rPr>
              <a:t>Multi-relational</a:t>
            </a:r>
            <a:endParaRPr b="0" i="0" sz="2000" u="none" cap="none" strike="noStrike">
              <a:solidFill>
                <a:schemeClr val="dk1"/>
              </a:solidFill>
              <a:latin typeface="Bookman Old Style"/>
              <a:ea typeface="Bookman Old Style"/>
              <a:cs typeface="Bookman Old Style"/>
              <a:sym typeface="Bookman Old Style"/>
            </a:endParaRPr>
          </a:p>
          <a:p>
            <a:pPr indent="0" lvl="1" marL="274638" marR="0" rtl="0" algn="l">
              <a:lnSpc>
                <a:spcPct val="90000"/>
              </a:lnSpc>
              <a:spcBef>
                <a:spcPts val="500"/>
              </a:spcBef>
              <a:spcAft>
                <a:spcPts val="0"/>
              </a:spcAft>
              <a:buClr>
                <a:schemeClr val="accent2"/>
              </a:buClr>
              <a:buSzPts val="1748"/>
              <a:buFont typeface="Noto Sans Symbols"/>
              <a:buNone/>
            </a:pPr>
            <a:r>
              <a:t/>
            </a:r>
            <a:endParaRPr b="0" i="0" sz="2300" u="none" cap="none" strike="noStrike">
              <a:solidFill>
                <a:schemeClr val="dk2"/>
              </a:solidFill>
              <a:latin typeface="Bookman Old Style"/>
              <a:ea typeface="Bookman Old Style"/>
              <a:cs typeface="Bookman Old Style"/>
              <a:sym typeface="Bookman Old Style"/>
            </a:endParaRPr>
          </a:p>
        </p:txBody>
      </p:sp>
      <p:sp>
        <p:nvSpPr>
          <p:cNvPr id="424" name="Google Shape;424;p43"/>
          <p:cNvSpPr/>
          <p:nvPr/>
        </p:nvSpPr>
        <p:spPr>
          <a:xfrm>
            <a:off x="4054077" y="2796723"/>
            <a:ext cx="7209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Emily</a:t>
            </a:r>
            <a:endParaRPr b="0" i="0" sz="1800" u="none" cap="none" strike="noStrike">
              <a:solidFill>
                <a:schemeClr val="dk1"/>
              </a:solidFill>
              <a:latin typeface="Corbel"/>
              <a:ea typeface="Corbel"/>
              <a:cs typeface="Corbel"/>
              <a:sym typeface="Corbel"/>
            </a:endParaRPr>
          </a:p>
        </p:txBody>
      </p:sp>
      <p:cxnSp>
        <p:nvCxnSpPr>
          <p:cNvPr id="425" name="Google Shape;425;p43"/>
          <p:cNvCxnSpPr/>
          <p:nvPr/>
        </p:nvCxnSpPr>
        <p:spPr>
          <a:xfrm>
            <a:off x="4401850" y="3699455"/>
            <a:ext cx="0" cy="838200"/>
          </a:xfrm>
          <a:prstGeom prst="straightConnector1">
            <a:avLst/>
          </a:prstGeom>
          <a:noFill/>
          <a:ln cap="flat" cmpd="sng" w="25400">
            <a:solidFill>
              <a:schemeClr val="dk1"/>
            </a:solidFill>
            <a:prstDash val="solid"/>
            <a:round/>
            <a:headEnd len="sm" w="sm" type="none"/>
            <a:tailEnd len="sm" w="sm" type="none"/>
          </a:ln>
        </p:spPr>
      </p:cxnSp>
      <p:cxnSp>
        <p:nvCxnSpPr>
          <p:cNvPr id="426" name="Google Shape;426;p43"/>
          <p:cNvCxnSpPr/>
          <p:nvPr/>
        </p:nvCxnSpPr>
        <p:spPr>
          <a:xfrm>
            <a:off x="3411250" y="3699455"/>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27" name="Google Shape;427;p43"/>
          <p:cNvCxnSpPr/>
          <p:nvPr/>
        </p:nvCxnSpPr>
        <p:spPr>
          <a:xfrm>
            <a:off x="4401850" y="2251655"/>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28" name="Google Shape;428;p43"/>
          <p:cNvCxnSpPr/>
          <p:nvPr/>
        </p:nvCxnSpPr>
        <p:spPr>
          <a:xfrm flipH="1" rot="10800000">
            <a:off x="4401850" y="3699455"/>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29" name="Google Shape;429;p43"/>
          <p:cNvCxnSpPr/>
          <p:nvPr/>
        </p:nvCxnSpPr>
        <p:spPr>
          <a:xfrm rot="5400000">
            <a:off x="2877850" y="2861256"/>
            <a:ext cx="609600" cy="3175"/>
          </a:xfrm>
          <a:prstGeom prst="straightConnector1">
            <a:avLst/>
          </a:prstGeom>
          <a:noFill/>
          <a:ln cap="flat" cmpd="sng" w="25400">
            <a:solidFill>
              <a:srgbClr val="000000"/>
            </a:solidFill>
            <a:prstDash val="solid"/>
            <a:round/>
            <a:headEnd len="sm" w="sm" type="none"/>
            <a:tailEnd len="sm" w="sm" type="none"/>
          </a:ln>
        </p:spPr>
      </p:cxnSp>
      <p:cxnSp>
        <p:nvCxnSpPr>
          <p:cNvPr id="430" name="Google Shape;430;p43"/>
          <p:cNvCxnSpPr/>
          <p:nvPr/>
        </p:nvCxnSpPr>
        <p:spPr>
          <a:xfrm>
            <a:off x="3487450" y="2251655"/>
            <a:ext cx="609600" cy="1588"/>
          </a:xfrm>
          <a:prstGeom prst="straightConnector1">
            <a:avLst/>
          </a:prstGeom>
          <a:noFill/>
          <a:ln cap="flat" cmpd="sng" w="25400">
            <a:solidFill>
              <a:srgbClr val="000000"/>
            </a:solidFill>
            <a:prstDash val="solid"/>
            <a:round/>
            <a:headEnd len="sm" w="sm" type="none"/>
            <a:tailEnd len="sm" w="sm" type="none"/>
          </a:ln>
        </p:spPr>
      </p:cxnSp>
      <p:cxnSp>
        <p:nvCxnSpPr>
          <p:cNvPr id="431" name="Google Shape;431;p43"/>
          <p:cNvCxnSpPr/>
          <p:nvPr/>
        </p:nvCxnSpPr>
        <p:spPr>
          <a:xfrm>
            <a:off x="3487450" y="3469269"/>
            <a:ext cx="609600" cy="1587"/>
          </a:xfrm>
          <a:prstGeom prst="straightConnector1">
            <a:avLst/>
          </a:prstGeom>
          <a:noFill/>
          <a:ln cap="flat" cmpd="sng" w="25400">
            <a:solidFill>
              <a:srgbClr val="000000"/>
            </a:solidFill>
            <a:prstDash val="solid"/>
            <a:round/>
            <a:headEnd len="sm" w="sm" type="none"/>
            <a:tailEnd len="sm" w="sm" type="none"/>
          </a:ln>
        </p:spPr>
      </p:cxnSp>
      <p:cxnSp>
        <p:nvCxnSpPr>
          <p:cNvPr id="432" name="Google Shape;432;p43"/>
          <p:cNvCxnSpPr/>
          <p:nvPr/>
        </p:nvCxnSpPr>
        <p:spPr>
          <a:xfrm>
            <a:off x="4706650" y="3470855"/>
            <a:ext cx="609600" cy="1588"/>
          </a:xfrm>
          <a:prstGeom prst="straightConnector1">
            <a:avLst/>
          </a:prstGeom>
          <a:noFill/>
          <a:ln cap="flat" cmpd="sng" w="25400">
            <a:solidFill>
              <a:srgbClr val="000000"/>
            </a:solidFill>
            <a:prstDash val="solid"/>
            <a:round/>
            <a:headEnd len="sm" w="sm" type="none"/>
            <a:tailEnd len="sm" w="sm" type="none"/>
          </a:ln>
        </p:spPr>
      </p:cxnSp>
      <p:cxnSp>
        <p:nvCxnSpPr>
          <p:cNvPr id="433" name="Google Shape;433;p43"/>
          <p:cNvCxnSpPr/>
          <p:nvPr/>
        </p:nvCxnSpPr>
        <p:spPr>
          <a:xfrm rot="5400000">
            <a:off x="2878644" y="4079662"/>
            <a:ext cx="609600" cy="1587"/>
          </a:xfrm>
          <a:prstGeom prst="straightConnector1">
            <a:avLst/>
          </a:prstGeom>
          <a:noFill/>
          <a:ln cap="flat" cmpd="sng" w="25400">
            <a:solidFill>
              <a:srgbClr val="000000"/>
            </a:solidFill>
            <a:prstDash val="solid"/>
            <a:round/>
            <a:headEnd len="sm" w="sm" type="none"/>
            <a:tailEnd len="sm" w="sm" type="none"/>
          </a:ln>
        </p:spPr>
      </p:cxnSp>
      <p:sp>
        <p:nvSpPr>
          <p:cNvPr id="434" name="Google Shape;434;p43"/>
          <p:cNvSpPr/>
          <p:nvPr/>
        </p:nvSpPr>
        <p:spPr>
          <a:xfrm>
            <a:off x="2163475" y="2067505"/>
            <a:ext cx="8318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Alice</a:t>
            </a:r>
            <a:endParaRPr b="0" i="0" sz="1800" u="none" cap="none" strike="noStrike">
              <a:solidFill>
                <a:schemeClr val="dk1"/>
              </a:solidFill>
              <a:latin typeface="Corbel"/>
              <a:ea typeface="Corbel"/>
              <a:cs typeface="Corbel"/>
              <a:sym typeface="Corbel"/>
            </a:endParaRPr>
          </a:p>
        </p:txBody>
      </p:sp>
      <p:sp>
        <p:nvSpPr>
          <p:cNvPr id="435" name="Google Shape;435;p43"/>
          <p:cNvSpPr/>
          <p:nvPr/>
        </p:nvSpPr>
        <p:spPr>
          <a:xfrm>
            <a:off x="2236500" y="3270830"/>
            <a:ext cx="59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Billy</a:t>
            </a:r>
            <a:endParaRPr b="0" i="0" sz="1800" u="none" cap="none" strike="noStrike">
              <a:solidFill>
                <a:schemeClr val="dk1"/>
              </a:solidFill>
              <a:latin typeface="Corbel"/>
              <a:ea typeface="Corbel"/>
              <a:cs typeface="Corbel"/>
              <a:sym typeface="Corbel"/>
            </a:endParaRPr>
          </a:p>
        </p:txBody>
      </p:sp>
      <p:sp>
        <p:nvSpPr>
          <p:cNvPr id="436" name="Google Shape;436;p43"/>
          <p:cNvSpPr/>
          <p:nvPr/>
        </p:nvSpPr>
        <p:spPr>
          <a:xfrm>
            <a:off x="2138075" y="4490030"/>
            <a:ext cx="6677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Chris</a:t>
            </a:r>
            <a:endParaRPr b="0" i="0" sz="1800" u="none" cap="none" strike="noStrike">
              <a:solidFill>
                <a:schemeClr val="dk1"/>
              </a:solidFill>
              <a:latin typeface="Corbel"/>
              <a:ea typeface="Corbel"/>
              <a:cs typeface="Corbel"/>
              <a:sym typeface="Corbel"/>
            </a:endParaRPr>
          </a:p>
        </p:txBody>
      </p:sp>
      <p:sp>
        <p:nvSpPr>
          <p:cNvPr id="437" name="Google Shape;437;p43"/>
          <p:cNvSpPr/>
          <p:nvPr/>
        </p:nvSpPr>
        <p:spPr>
          <a:xfrm>
            <a:off x="4733749" y="2064330"/>
            <a:ext cx="7363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David</a:t>
            </a:r>
            <a:endParaRPr b="0" i="0" sz="1400" u="none" cap="none" strike="noStrike">
              <a:solidFill>
                <a:schemeClr val="dk1"/>
              </a:solidFill>
              <a:latin typeface="Corbel"/>
              <a:ea typeface="Corbel"/>
              <a:cs typeface="Corbel"/>
              <a:sym typeface="Corbel"/>
            </a:endParaRPr>
          </a:p>
        </p:txBody>
      </p:sp>
      <p:sp>
        <p:nvSpPr>
          <p:cNvPr id="438" name="Google Shape;438;p43"/>
          <p:cNvSpPr/>
          <p:nvPr/>
        </p:nvSpPr>
        <p:spPr>
          <a:xfrm>
            <a:off x="4689187" y="4490030"/>
            <a:ext cx="714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Fabio</a:t>
            </a:r>
            <a:endParaRPr b="0" i="0" sz="1800" u="none" cap="none" strike="noStrike">
              <a:solidFill>
                <a:schemeClr val="dk1"/>
              </a:solidFill>
              <a:latin typeface="Corbel"/>
              <a:ea typeface="Corbel"/>
              <a:cs typeface="Corbel"/>
              <a:sym typeface="Corbel"/>
            </a:endParaRPr>
          </a:p>
        </p:txBody>
      </p:sp>
      <p:sp>
        <p:nvSpPr>
          <p:cNvPr id="439" name="Google Shape;439;p43"/>
          <p:cNvSpPr/>
          <p:nvPr/>
        </p:nvSpPr>
        <p:spPr>
          <a:xfrm>
            <a:off x="5327362" y="2796167"/>
            <a:ext cx="6921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Glen</a:t>
            </a:r>
            <a:endParaRPr b="0" i="0" sz="1800" u="none" cap="none" strike="noStrike">
              <a:solidFill>
                <a:schemeClr val="dk1"/>
              </a:solidFill>
              <a:latin typeface="Corbel"/>
              <a:ea typeface="Corbel"/>
              <a:cs typeface="Corbel"/>
              <a:sym typeface="Corbel"/>
            </a:endParaRPr>
          </a:p>
        </p:txBody>
      </p:sp>
      <p:pic>
        <p:nvPicPr>
          <p:cNvPr descr="Picture 36.png" id="440" name="Google Shape;440;p43"/>
          <p:cNvPicPr preferRelativeResize="0"/>
          <p:nvPr/>
        </p:nvPicPr>
        <p:blipFill rotWithShape="1">
          <a:blip r:embed="rId3">
            <a:alphaModFix/>
          </a:blip>
          <a:srcRect b="0" l="0" r="0" t="0"/>
          <a:stretch/>
        </p:blipFill>
        <p:spPr>
          <a:xfrm>
            <a:off x="2849275" y="3148593"/>
            <a:ext cx="673100" cy="658812"/>
          </a:xfrm>
          <a:prstGeom prst="rect">
            <a:avLst/>
          </a:prstGeom>
          <a:noFill/>
          <a:ln>
            <a:noFill/>
          </a:ln>
        </p:spPr>
      </p:pic>
      <p:pic>
        <p:nvPicPr>
          <p:cNvPr descr="Picture 34.png" id="441" name="Google Shape;441;p43"/>
          <p:cNvPicPr preferRelativeResize="0"/>
          <p:nvPr/>
        </p:nvPicPr>
        <p:blipFill rotWithShape="1">
          <a:blip r:embed="rId4">
            <a:alphaModFix/>
          </a:blip>
          <a:srcRect b="0" l="0" r="0" t="0"/>
          <a:stretch/>
        </p:blipFill>
        <p:spPr>
          <a:xfrm>
            <a:off x="2839750" y="4350330"/>
            <a:ext cx="673100" cy="673100"/>
          </a:xfrm>
          <a:prstGeom prst="rect">
            <a:avLst/>
          </a:prstGeom>
          <a:noFill/>
          <a:ln>
            <a:noFill/>
          </a:ln>
        </p:spPr>
      </p:pic>
      <p:pic>
        <p:nvPicPr>
          <p:cNvPr descr="Picture 37.png" id="442" name="Google Shape;442;p43"/>
          <p:cNvPicPr preferRelativeResize="0"/>
          <p:nvPr/>
        </p:nvPicPr>
        <p:blipFill rotWithShape="1">
          <a:blip r:embed="rId5">
            <a:alphaModFix/>
          </a:blip>
          <a:srcRect b="0" l="0" r="0" t="0"/>
          <a:stretch/>
        </p:blipFill>
        <p:spPr>
          <a:xfrm>
            <a:off x="4070062" y="4374143"/>
            <a:ext cx="647700" cy="647700"/>
          </a:xfrm>
          <a:prstGeom prst="rect">
            <a:avLst/>
          </a:prstGeom>
          <a:noFill/>
          <a:ln>
            <a:noFill/>
          </a:ln>
        </p:spPr>
      </p:pic>
      <p:pic>
        <p:nvPicPr>
          <p:cNvPr descr="chadyr.jpg" id="443" name="Google Shape;443;p43"/>
          <p:cNvPicPr preferRelativeResize="0"/>
          <p:nvPr/>
        </p:nvPicPr>
        <p:blipFill rotWithShape="1">
          <a:blip r:embed="rId6">
            <a:alphaModFix/>
          </a:blip>
          <a:srcRect b="0" l="0" r="0" t="0"/>
          <a:stretch/>
        </p:blipFill>
        <p:spPr>
          <a:xfrm>
            <a:off x="4047837" y="3148593"/>
            <a:ext cx="673100" cy="658812"/>
          </a:xfrm>
          <a:prstGeom prst="rect">
            <a:avLst/>
          </a:prstGeom>
          <a:noFill/>
          <a:ln>
            <a:noFill/>
          </a:ln>
        </p:spPr>
      </p:pic>
      <p:pic>
        <p:nvPicPr>
          <p:cNvPr descr="Picture 35.png" id="444" name="Google Shape;444;p43"/>
          <p:cNvPicPr preferRelativeResize="0"/>
          <p:nvPr/>
        </p:nvPicPr>
        <p:blipFill rotWithShape="1">
          <a:blip r:embed="rId7">
            <a:alphaModFix/>
          </a:blip>
          <a:srcRect b="0" l="0" r="0" t="0"/>
          <a:stretch/>
        </p:blipFill>
        <p:spPr>
          <a:xfrm>
            <a:off x="5267037" y="3115255"/>
            <a:ext cx="693738" cy="692150"/>
          </a:xfrm>
          <a:prstGeom prst="rect">
            <a:avLst/>
          </a:prstGeom>
          <a:noFill/>
          <a:ln>
            <a:noFill/>
          </a:ln>
        </p:spPr>
      </p:pic>
      <p:cxnSp>
        <p:nvCxnSpPr>
          <p:cNvPr id="445" name="Google Shape;445;p43"/>
          <p:cNvCxnSpPr>
            <a:endCxn id="446" idx="1"/>
          </p:cNvCxnSpPr>
          <p:nvPr/>
        </p:nvCxnSpPr>
        <p:spPr>
          <a:xfrm flipH="1" rot="10800000">
            <a:off x="7110237" y="3207846"/>
            <a:ext cx="1700100" cy="888600"/>
          </a:xfrm>
          <a:prstGeom prst="straightConnector1">
            <a:avLst/>
          </a:prstGeom>
          <a:noFill/>
          <a:ln cap="flat" cmpd="sng" w="12700">
            <a:solidFill>
              <a:srgbClr val="0000FF"/>
            </a:solidFill>
            <a:prstDash val="solid"/>
            <a:round/>
            <a:headEnd len="sm" w="sm" type="none"/>
            <a:tailEnd len="sm" w="sm" type="none"/>
          </a:ln>
        </p:spPr>
      </p:cxnSp>
      <p:cxnSp>
        <p:nvCxnSpPr>
          <p:cNvPr id="447" name="Google Shape;447;p43"/>
          <p:cNvCxnSpPr>
            <a:endCxn id="446" idx="1"/>
          </p:cNvCxnSpPr>
          <p:nvPr/>
        </p:nvCxnSpPr>
        <p:spPr>
          <a:xfrm>
            <a:off x="7079937" y="2702646"/>
            <a:ext cx="1730400" cy="505200"/>
          </a:xfrm>
          <a:prstGeom prst="straightConnector1">
            <a:avLst/>
          </a:prstGeom>
          <a:noFill/>
          <a:ln cap="flat" cmpd="sng" w="12700">
            <a:solidFill>
              <a:srgbClr val="0000FF"/>
            </a:solidFill>
            <a:prstDash val="solid"/>
            <a:round/>
            <a:headEnd len="sm" w="sm" type="none"/>
            <a:tailEnd len="sm" w="sm" type="none"/>
          </a:ln>
        </p:spPr>
      </p:cxnSp>
      <p:cxnSp>
        <p:nvCxnSpPr>
          <p:cNvPr id="448" name="Google Shape;448;p43"/>
          <p:cNvCxnSpPr>
            <a:endCxn id="449" idx="1"/>
          </p:cNvCxnSpPr>
          <p:nvPr/>
        </p:nvCxnSpPr>
        <p:spPr>
          <a:xfrm flipH="1" rot="10800000">
            <a:off x="7110237" y="2295421"/>
            <a:ext cx="1700100" cy="1099200"/>
          </a:xfrm>
          <a:prstGeom prst="straightConnector1">
            <a:avLst/>
          </a:prstGeom>
          <a:noFill/>
          <a:ln cap="flat" cmpd="sng" w="12700">
            <a:solidFill>
              <a:srgbClr val="0000FF"/>
            </a:solidFill>
            <a:prstDash val="solid"/>
            <a:round/>
            <a:headEnd len="sm" w="sm" type="none"/>
            <a:tailEnd len="sm" w="sm" type="none"/>
          </a:ln>
        </p:spPr>
      </p:cxnSp>
      <p:cxnSp>
        <p:nvCxnSpPr>
          <p:cNvPr id="450" name="Google Shape;450;p43"/>
          <p:cNvCxnSpPr>
            <a:endCxn id="451" idx="1"/>
          </p:cNvCxnSpPr>
          <p:nvPr/>
        </p:nvCxnSpPr>
        <p:spPr>
          <a:xfrm flipH="1" rot="10800000">
            <a:off x="7102150" y="3944446"/>
            <a:ext cx="1681200" cy="804300"/>
          </a:xfrm>
          <a:prstGeom prst="straightConnector1">
            <a:avLst/>
          </a:prstGeom>
          <a:noFill/>
          <a:ln cap="flat" cmpd="sng" w="12700">
            <a:solidFill>
              <a:srgbClr val="0000FF"/>
            </a:solidFill>
            <a:prstDash val="solid"/>
            <a:round/>
            <a:headEnd len="sm" w="sm" type="none"/>
            <a:tailEnd len="sm" w="sm" type="none"/>
          </a:ln>
        </p:spPr>
      </p:cxnSp>
      <p:cxnSp>
        <p:nvCxnSpPr>
          <p:cNvPr id="452" name="Google Shape;452;p43"/>
          <p:cNvCxnSpPr>
            <a:endCxn id="449" idx="1"/>
          </p:cNvCxnSpPr>
          <p:nvPr/>
        </p:nvCxnSpPr>
        <p:spPr>
          <a:xfrm>
            <a:off x="7097337" y="2058122"/>
            <a:ext cx="1713000" cy="237300"/>
          </a:xfrm>
          <a:prstGeom prst="straightConnector1">
            <a:avLst/>
          </a:prstGeom>
          <a:noFill/>
          <a:ln cap="flat" cmpd="sng" w="12700">
            <a:solidFill>
              <a:srgbClr val="0000FF"/>
            </a:solidFill>
            <a:prstDash val="solid"/>
            <a:round/>
            <a:headEnd len="sm" w="sm" type="none"/>
            <a:tailEnd len="sm" w="sm" type="none"/>
          </a:ln>
        </p:spPr>
      </p:cxnSp>
      <p:cxnSp>
        <p:nvCxnSpPr>
          <p:cNvPr id="453" name="Google Shape;453;p43"/>
          <p:cNvCxnSpPr>
            <a:endCxn id="454" idx="1"/>
          </p:cNvCxnSpPr>
          <p:nvPr/>
        </p:nvCxnSpPr>
        <p:spPr>
          <a:xfrm>
            <a:off x="7097351" y="5386846"/>
            <a:ext cx="1686000" cy="157800"/>
          </a:xfrm>
          <a:prstGeom prst="straightConnector1">
            <a:avLst/>
          </a:prstGeom>
          <a:noFill/>
          <a:ln cap="flat" cmpd="sng" w="12700">
            <a:solidFill>
              <a:srgbClr val="0000FF"/>
            </a:solidFill>
            <a:prstDash val="solid"/>
            <a:round/>
            <a:headEnd len="sm" w="sm" type="none"/>
            <a:tailEnd len="sm" w="sm" type="none"/>
          </a:ln>
        </p:spPr>
      </p:cxnSp>
      <p:cxnSp>
        <p:nvCxnSpPr>
          <p:cNvPr id="455" name="Google Shape;455;p43"/>
          <p:cNvCxnSpPr>
            <a:endCxn id="446" idx="1"/>
          </p:cNvCxnSpPr>
          <p:nvPr/>
        </p:nvCxnSpPr>
        <p:spPr>
          <a:xfrm flipH="1" rot="10800000">
            <a:off x="7110237" y="3207846"/>
            <a:ext cx="1700100" cy="186900"/>
          </a:xfrm>
          <a:prstGeom prst="straightConnector1">
            <a:avLst/>
          </a:prstGeom>
          <a:noFill/>
          <a:ln cap="flat" cmpd="sng" w="12700">
            <a:solidFill>
              <a:srgbClr val="0000FF"/>
            </a:solidFill>
            <a:prstDash val="solid"/>
            <a:round/>
            <a:headEnd len="sm" w="sm" type="none"/>
            <a:tailEnd len="sm" w="sm" type="none"/>
          </a:ln>
        </p:spPr>
      </p:cxnSp>
      <p:cxnSp>
        <p:nvCxnSpPr>
          <p:cNvPr id="456" name="Google Shape;456;p43"/>
          <p:cNvCxnSpPr>
            <a:endCxn id="451" idx="1"/>
          </p:cNvCxnSpPr>
          <p:nvPr/>
        </p:nvCxnSpPr>
        <p:spPr>
          <a:xfrm flipH="1" rot="10800000">
            <a:off x="7097350" y="3944446"/>
            <a:ext cx="1686000" cy="2126700"/>
          </a:xfrm>
          <a:prstGeom prst="straightConnector1">
            <a:avLst/>
          </a:prstGeom>
          <a:noFill/>
          <a:ln cap="flat" cmpd="sng" w="12700">
            <a:solidFill>
              <a:srgbClr val="0000FF"/>
            </a:solidFill>
            <a:prstDash val="solid"/>
            <a:round/>
            <a:headEnd len="sm" w="sm" type="none"/>
            <a:tailEnd len="sm" w="sm" type="none"/>
          </a:ln>
        </p:spPr>
      </p:cxnSp>
      <p:pic>
        <p:nvPicPr>
          <p:cNvPr descr="chadyr.jpg" id="457" name="Google Shape;457;p43"/>
          <p:cNvPicPr preferRelativeResize="0"/>
          <p:nvPr/>
        </p:nvPicPr>
        <p:blipFill rotWithShape="1">
          <a:blip r:embed="rId8">
            <a:alphaModFix/>
          </a:blip>
          <a:srcRect b="0" l="0" r="0" t="0"/>
          <a:stretch/>
        </p:blipFill>
        <p:spPr>
          <a:xfrm>
            <a:off x="6678325" y="3885193"/>
            <a:ext cx="431800" cy="423862"/>
          </a:xfrm>
          <a:prstGeom prst="rect">
            <a:avLst/>
          </a:prstGeom>
          <a:noFill/>
          <a:ln>
            <a:noFill/>
          </a:ln>
        </p:spPr>
      </p:pic>
      <p:pic>
        <p:nvPicPr>
          <p:cNvPr descr="Picture 36.png" id="458" name="Google Shape;458;p43"/>
          <p:cNvPicPr preferRelativeResize="0"/>
          <p:nvPr/>
        </p:nvPicPr>
        <p:blipFill rotWithShape="1">
          <a:blip r:embed="rId3">
            <a:alphaModFix/>
          </a:blip>
          <a:srcRect b="0" l="0" r="0" t="0"/>
          <a:stretch/>
        </p:blipFill>
        <p:spPr>
          <a:xfrm>
            <a:off x="6660863" y="3173994"/>
            <a:ext cx="449263" cy="441325"/>
          </a:xfrm>
          <a:prstGeom prst="rect">
            <a:avLst/>
          </a:prstGeom>
          <a:noFill/>
          <a:ln>
            <a:noFill/>
          </a:ln>
        </p:spPr>
      </p:pic>
      <p:pic>
        <p:nvPicPr>
          <p:cNvPr descr="Picture 34.png" id="459" name="Google Shape;459;p43"/>
          <p:cNvPicPr preferRelativeResize="0"/>
          <p:nvPr/>
        </p:nvPicPr>
        <p:blipFill rotWithShape="1">
          <a:blip r:embed="rId4">
            <a:alphaModFix/>
          </a:blip>
          <a:srcRect b="0" l="0" r="0" t="0"/>
          <a:stretch/>
        </p:blipFill>
        <p:spPr>
          <a:xfrm>
            <a:off x="6644987" y="4520193"/>
            <a:ext cx="457200" cy="457200"/>
          </a:xfrm>
          <a:prstGeom prst="rect">
            <a:avLst/>
          </a:prstGeom>
          <a:noFill/>
          <a:ln>
            <a:noFill/>
          </a:ln>
        </p:spPr>
      </p:pic>
      <p:pic>
        <p:nvPicPr>
          <p:cNvPr descr="Picture 35.png" id="460" name="Google Shape;460;p43"/>
          <p:cNvPicPr preferRelativeResize="0"/>
          <p:nvPr/>
        </p:nvPicPr>
        <p:blipFill rotWithShape="1">
          <a:blip r:embed="rId7">
            <a:alphaModFix/>
          </a:blip>
          <a:srcRect b="0" l="0" r="0" t="0"/>
          <a:stretch/>
        </p:blipFill>
        <p:spPr>
          <a:xfrm>
            <a:off x="6622763" y="5720235"/>
            <a:ext cx="474663" cy="474663"/>
          </a:xfrm>
          <a:prstGeom prst="rect">
            <a:avLst/>
          </a:prstGeom>
          <a:noFill/>
          <a:ln>
            <a:noFill/>
          </a:ln>
        </p:spPr>
      </p:pic>
      <p:pic>
        <p:nvPicPr>
          <p:cNvPr descr="Picture 37.png" id="461" name="Google Shape;461;p43"/>
          <p:cNvPicPr preferRelativeResize="0"/>
          <p:nvPr/>
        </p:nvPicPr>
        <p:blipFill rotWithShape="1">
          <a:blip r:embed="rId5">
            <a:alphaModFix/>
          </a:blip>
          <a:srcRect b="0" l="0" r="0" t="0"/>
          <a:stretch/>
        </p:blipFill>
        <p:spPr>
          <a:xfrm>
            <a:off x="6622763" y="5150431"/>
            <a:ext cx="474663" cy="474663"/>
          </a:xfrm>
          <a:prstGeom prst="rect">
            <a:avLst/>
          </a:prstGeom>
          <a:noFill/>
          <a:ln>
            <a:noFill/>
          </a:ln>
        </p:spPr>
      </p:pic>
      <p:cxnSp>
        <p:nvCxnSpPr>
          <p:cNvPr id="462" name="Google Shape;462;p43"/>
          <p:cNvCxnSpPr>
            <a:endCxn id="446" idx="1"/>
          </p:cNvCxnSpPr>
          <p:nvPr/>
        </p:nvCxnSpPr>
        <p:spPr>
          <a:xfrm flipH="1" rot="10800000">
            <a:off x="7097337" y="3207846"/>
            <a:ext cx="1713000" cy="2863200"/>
          </a:xfrm>
          <a:prstGeom prst="straightConnector1">
            <a:avLst/>
          </a:prstGeom>
          <a:noFill/>
          <a:ln cap="flat" cmpd="sng" w="12700">
            <a:solidFill>
              <a:srgbClr val="0000FF"/>
            </a:solidFill>
            <a:prstDash val="solid"/>
            <a:round/>
            <a:headEnd len="sm" w="sm" type="none"/>
            <a:tailEnd len="sm" w="sm" type="none"/>
          </a:ln>
        </p:spPr>
      </p:cxnSp>
      <p:cxnSp>
        <p:nvCxnSpPr>
          <p:cNvPr id="463" name="Google Shape;463;p43"/>
          <p:cNvCxnSpPr>
            <a:endCxn id="454" idx="1"/>
          </p:cNvCxnSpPr>
          <p:nvPr/>
        </p:nvCxnSpPr>
        <p:spPr>
          <a:xfrm>
            <a:off x="7079951" y="2702446"/>
            <a:ext cx="1703400" cy="2842200"/>
          </a:xfrm>
          <a:prstGeom prst="straightConnector1">
            <a:avLst/>
          </a:prstGeom>
          <a:noFill/>
          <a:ln cap="flat" cmpd="sng" w="12700">
            <a:solidFill>
              <a:srgbClr val="0000FF"/>
            </a:solidFill>
            <a:prstDash val="solid"/>
            <a:round/>
            <a:headEnd len="sm" w="sm" type="none"/>
            <a:tailEnd len="sm" w="sm" type="none"/>
          </a:ln>
        </p:spPr>
      </p:cxnSp>
      <p:cxnSp>
        <p:nvCxnSpPr>
          <p:cNvPr id="464" name="Google Shape;464;p43"/>
          <p:cNvCxnSpPr>
            <a:endCxn id="449" idx="1"/>
          </p:cNvCxnSpPr>
          <p:nvPr/>
        </p:nvCxnSpPr>
        <p:spPr>
          <a:xfrm flipH="1" rot="10800000">
            <a:off x="7079937" y="2295422"/>
            <a:ext cx="1730400" cy="407100"/>
          </a:xfrm>
          <a:prstGeom prst="straightConnector1">
            <a:avLst/>
          </a:prstGeom>
          <a:noFill/>
          <a:ln cap="flat" cmpd="sng" w="12700">
            <a:solidFill>
              <a:srgbClr val="0000FF"/>
            </a:solidFill>
            <a:prstDash val="solid"/>
            <a:round/>
            <a:headEnd len="sm" w="sm" type="none"/>
            <a:tailEnd len="sm" w="sm" type="none"/>
          </a:ln>
        </p:spPr>
      </p:cxnSp>
      <p:cxnSp>
        <p:nvCxnSpPr>
          <p:cNvPr id="465" name="Google Shape;465;p43"/>
          <p:cNvCxnSpPr>
            <a:endCxn id="454" idx="1"/>
          </p:cNvCxnSpPr>
          <p:nvPr/>
        </p:nvCxnSpPr>
        <p:spPr>
          <a:xfrm>
            <a:off x="7102151" y="4748746"/>
            <a:ext cx="1681200" cy="795900"/>
          </a:xfrm>
          <a:prstGeom prst="straightConnector1">
            <a:avLst/>
          </a:prstGeom>
          <a:noFill/>
          <a:ln cap="flat" cmpd="sng" w="12700">
            <a:solidFill>
              <a:srgbClr val="0000FF"/>
            </a:solidFill>
            <a:prstDash val="solid"/>
            <a:round/>
            <a:headEnd len="sm" w="sm" type="none"/>
            <a:tailEnd len="sm" w="sm" type="none"/>
          </a:ln>
        </p:spPr>
      </p:cxnSp>
      <p:cxnSp>
        <p:nvCxnSpPr>
          <p:cNvPr id="466" name="Google Shape;466;p43"/>
          <p:cNvCxnSpPr>
            <a:endCxn id="449" idx="1"/>
          </p:cNvCxnSpPr>
          <p:nvPr/>
        </p:nvCxnSpPr>
        <p:spPr>
          <a:xfrm flipH="1" rot="10800000">
            <a:off x="7102137" y="2295421"/>
            <a:ext cx="1708200" cy="2453400"/>
          </a:xfrm>
          <a:prstGeom prst="straightConnector1">
            <a:avLst/>
          </a:prstGeom>
          <a:noFill/>
          <a:ln cap="flat" cmpd="sng" w="12700">
            <a:solidFill>
              <a:srgbClr val="0000FF"/>
            </a:solidFill>
            <a:prstDash val="solid"/>
            <a:round/>
            <a:headEnd len="sm" w="sm" type="none"/>
            <a:tailEnd len="sm" w="sm" type="none"/>
          </a:ln>
        </p:spPr>
      </p:cxnSp>
      <p:cxnSp>
        <p:nvCxnSpPr>
          <p:cNvPr id="467" name="Google Shape;467;p43"/>
          <p:cNvCxnSpPr>
            <a:endCxn id="468" idx="1"/>
          </p:cNvCxnSpPr>
          <p:nvPr/>
        </p:nvCxnSpPr>
        <p:spPr>
          <a:xfrm>
            <a:off x="7110251" y="4748696"/>
            <a:ext cx="1673100" cy="27600"/>
          </a:xfrm>
          <a:prstGeom prst="straightConnector1">
            <a:avLst/>
          </a:prstGeom>
          <a:noFill/>
          <a:ln cap="flat" cmpd="sng" w="12700">
            <a:solidFill>
              <a:srgbClr val="0000FF"/>
            </a:solidFill>
            <a:prstDash val="solid"/>
            <a:round/>
            <a:headEnd len="sm" w="sm" type="none"/>
            <a:tailEnd len="sm" w="sm" type="none"/>
          </a:ln>
        </p:spPr>
      </p:cxnSp>
      <p:cxnSp>
        <p:nvCxnSpPr>
          <p:cNvPr id="469" name="Google Shape;469;p43"/>
          <p:cNvCxnSpPr>
            <a:endCxn id="451" idx="1"/>
          </p:cNvCxnSpPr>
          <p:nvPr/>
        </p:nvCxnSpPr>
        <p:spPr>
          <a:xfrm>
            <a:off x="7079950" y="2702446"/>
            <a:ext cx="1703400" cy="1242000"/>
          </a:xfrm>
          <a:prstGeom prst="straightConnector1">
            <a:avLst/>
          </a:prstGeom>
          <a:noFill/>
          <a:ln cap="flat" cmpd="sng" w="12700">
            <a:solidFill>
              <a:srgbClr val="0000FF"/>
            </a:solidFill>
            <a:prstDash val="solid"/>
            <a:round/>
            <a:headEnd len="sm" w="sm" type="none"/>
            <a:tailEnd len="sm" w="sm" type="none"/>
          </a:ln>
        </p:spPr>
      </p:cxnSp>
      <p:sp>
        <p:nvSpPr>
          <p:cNvPr id="449" name="Google Shape;449;p43"/>
          <p:cNvSpPr txBox="1"/>
          <p:nvPr/>
        </p:nvSpPr>
        <p:spPr>
          <a:xfrm>
            <a:off x="8810337" y="1972256"/>
            <a:ext cx="1200150" cy="646331"/>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Willie Nelson</a:t>
            </a:r>
            <a:endParaRPr b="0" i="0" sz="1800" u="none" cap="none" strike="noStrike">
              <a:solidFill>
                <a:schemeClr val="dk1"/>
              </a:solidFill>
              <a:latin typeface="Gill Sans"/>
              <a:ea typeface="Gill Sans"/>
              <a:cs typeface="Gill Sans"/>
              <a:sym typeface="Gill Sans"/>
            </a:endParaRPr>
          </a:p>
        </p:txBody>
      </p:sp>
      <p:sp>
        <p:nvSpPr>
          <p:cNvPr id="446" name="Google Shape;446;p43"/>
          <p:cNvSpPr txBox="1"/>
          <p:nvPr/>
        </p:nvSpPr>
        <p:spPr>
          <a:xfrm>
            <a:off x="8810337" y="3023180"/>
            <a:ext cx="1186668"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Rose Bowl</a:t>
            </a:r>
            <a:endParaRPr b="0" i="0" sz="1800" u="none" cap="none" strike="noStrike">
              <a:solidFill>
                <a:schemeClr val="dk1"/>
              </a:solidFill>
              <a:latin typeface="Gill Sans"/>
              <a:ea typeface="Gill Sans"/>
              <a:cs typeface="Gill Sans"/>
              <a:sym typeface="Gill Sans"/>
            </a:endParaRPr>
          </a:p>
        </p:txBody>
      </p:sp>
      <p:sp>
        <p:nvSpPr>
          <p:cNvPr id="451" name="Google Shape;451;p43"/>
          <p:cNvSpPr txBox="1"/>
          <p:nvPr/>
        </p:nvSpPr>
        <p:spPr>
          <a:xfrm>
            <a:off x="8783350" y="3759780"/>
            <a:ext cx="1217962"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Bossa nova</a:t>
            </a:r>
            <a:endParaRPr b="0" i="0" sz="1400" u="none" cap="none" strike="noStrike">
              <a:solidFill>
                <a:srgbClr val="000000"/>
              </a:solidFill>
              <a:latin typeface="Arial"/>
              <a:ea typeface="Arial"/>
              <a:cs typeface="Arial"/>
              <a:sym typeface="Arial"/>
            </a:endParaRPr>
          </a:p>
        </p:txBody>
      </p:sp>
      <p:sp>
        <p:nvSpPr>
          <p:cNvPr id="454" name="Google Shape;454;p43"/>
          <p:cNvSpPr txBox="1"/>
          <p:nvPr/>
        </p:nvSpPr>
        <p:spPr>
          <a:xfrm>
            <a:off x="8783351" y="5359980"/>
            <a:ext cx="797013"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Matrix</a:t>
            </a:r>
            <a:endParaRPr b="0" i="0" sz="1400" u="none" cap="none" strike="noStrike">
              <a:solidFill>
                <a:srgbClr val="000000"/>
              </a:solidFill>
              <a:latin typeface="Arial"/>
              <a:ea typeface="Arial"/>
              <a:cs typeface="Arial"/>
              <a:sym typeface="Arial"/>
            </a:endParaRPr>
          </a:p>
        </p:txBody>
      </p:sp>
      <p:sp>
        <p:nvSpPr>
          <p:cNvPr id="468" name="Google Shape;468;p43"/>
          <p:cNvSpPr txBox="1"/>
          <p:nvPr/>
        </p:nvSpPr>
        <p:spPr>
          <a:xfrm>
            <a:off x="8783351" y="4591630"/>
            <a:ext cx="753283"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I love </a:t>
            </a:r>
            <a:r>
              <a:rPr b="0" i="0" lang="en-US" sz="1800" u="none" cap="none" strike="noStrike">
                <a:solidFill>
                  <a:schemeClr val="dk1"/>
                </a:solidFill>
                <a:latin typeface="Merriweather Sans"/>
                <a:ea typeface="Merriweather Sans"/>
                <a:cs typeface="Merriweather Sans"/>
                <a:sym typeface="Merriweather Sans"/>
              </a:rPr>
              <a:t></a:t>
            </a:r>
            <a:endParaRPr b="0" i="0" sz="1800" u="none" cap="none" strike="noStrike">
              <a:solidFill>
                <a:schemeClr val="dk1"/>
              </a:solidFill>
              <a:latin typeface="Gill Sans"/>
              <a:ea typeface="Gill Sans"/>
              <a:cs typeface="Gill Sans"/>
              <a:sym typeface="Gill Sans"/>
            </a:endParaRPr>
          </a:p>
        </p:txBody>
      </p:sp>
      <p:cxnSp>
        <p:nvCxnSpPr>
          <p:cNvPr id="470" name="Google Shape;470;p43"/>
          <p:cNvCxnSpPr>
            <a:stCxn id="468" idx="1"/>
          </p:cNvCxnSpPr>
          <p:nvPr/>
        </p:nvCxnSpPr>
        <p:spPr>
          <a:xfrm rot="10800000">
            <a:off x="7110251" y="4096196"/>
            <a:ext cx="1673100" cy="680100"/>
          </a:xfrm>
          <a:prstGeom prst="straightConnector1">
            <a:avLst/>
          </a:prstGeom>
          <a:noFill/>
          <a:ln cap="flat" cmpd="sng" w="12700">
            <a:solidFill>
              <a:srgbClr val="0000FF"/>
            </a:solidFill>
            <a:prstDash val="solid"/>
            <a:round/>
            <a:headEnd len="sm" w="sm" type="none"/>
            <a:tailEnd len="sm" w="sm" type="none"/>
          </a:ln>
        </p:spPr>
      </p:cxnSp>
      <p:cxnSp>
        <p:nvCxnSpPr>
          <p:cNvPr id="471" name="Google Shape;471;p43"/>
          <p:cNvCxnSpPr>
            <a:endCxn id="451" idx="1"/>
          </p:cNvCxnSpPr>
          <p:nvPr/>
        </p:nvCxnSpPr>
        <p:spPr>
          <a:xfrm flipH="1" rot="10800000">
            <a:off x="7110250" y="3944446"/>
            <a:ext cx="1673100" cy="151800"/>
          </a:xfrm>
          <a:prstGeom prst="straightConnector1">
            <a:avLst/>
          </a:prstGeom>
          <a:noFill/>
          <a:ln cap="flat" cmpd="sng" w="12700">
            <a:solidFill>
              <a:srgbClr val="0000FF"/>
            </a:solidFill>
            <a:prstDash val="solid"/>
            <a:round/>
            <a:headEnd len="sm" w="sm" type="none"/>
            <a:tailEnd len="sm" w="sm" type="none"/>
          </a:ln>
        </p:spPr>
      </p:cxnSp>
      <p:cxnSp>
        <p:nvCxnSpPr>
          <p:cNvPr id="472" name="Google Shape;472;p43"/>
          <p:cNvCxnSpPr>
            <a:endCxn id="454" idx="1"/>
          </p:cNvCxnSpPr>
          <p:nvPr/>
        </p:nvCxnSpPr>
        <p:spPr>
          <a:xfrm flipH="1" rot="10800000">
            <a:off x="7097351" y="5544646"/>
            <a:ext cx="1686000" cy="526500"/>
          </a:xfrm>
          <a:prstGeom prst="straightConnector1">
            <a:avLst/>
          </a:prstGeom>
          <a:noFill/>
          <a:ln cap="flat" cmpd="sng" w="12700">
            <a:solidFill>
              <a:srgbClr val="0000FF"/>
            </a:solidFill>
            <a:prstDash val="solid"/>
            <a:round/>
            <a:headEnd len="sm" w="sm" type="none"/>
            <a:tailEnd len="sm" w="sm" type="none"/>
          </a:ln>
        </p:spPr>
      </p:cxnSp>
      <p:pic>
        <p:nvPicPr>
          <p:cNvPr id="473" name="Google Shape;473;p43"/>
          <p:cNvPicPr preferRelativeResize="0"/>
          <p:nvPr/>
        </p:nvPicPr>
        <p:blipFill rotWithShape="1">
          <a:blip r:embed="rId9">
            <a:alphaModFix/>
          </a:blip>
          <a:srcRect b="0" l="0" r="0" t="0"/>
          <a:stretch/>
        </p:blipFill>
        <p:spPr>
          <a:xfrm>
            <a:off x="3983532" y="1924630"/>
            <a:ext cx="642267" cy="731412"/>
          </a:xfrm>
          <a:prstGeom prst="rect">
            <a:avLst/>
          </a:prstGeom>
          <a:noFill/>
          <a:ln>
            <a:noFill/>
          </a:ln>
        </p:spPr>
      </p:pic>
      <p:pic>
        <p:nvPicPr>
          <p:cNvPr id="474" name="Google Shape;474;p43"/>
          <p:cNvPicPr preferRelativeResize="0"/>
          <p:nvPr/>
        </p:nvPicPr>
        <p:blipFill rotWithShape="1">
          <a:blip r:embed="rId10">
            <a:alphaModFix/>
          </a:blip>
          <a:srcRect b="0" l="0" r="0" t="0"/>
          <a:stretch/>
        </p:blipFill>
        <p:spPr>
          <a:xfrm>
            <a:off x="6622762" y="2483304"/>
            <a:ext cx="397032" cy="452139"/>
          </a:xfrm>
          <a:prstGeom prst="rect">
            <a:avLst/>
          </a:prstGeom>
          <a:noFill/>
          <a:ln>
            <a:noFill/>
          </a:ln>
        </p:spPr>
      </p:pic>
      <p:pic>
        <p:nvPicPr>
          <p:cNvPr descr="Screen Shot 2015-12-14 at 4.29.20 PM.png" id="475" name="Google Shape;475;p43"/>
          <p:cNvPicPr preferRelativeResize="0"/>
          <p:nvPr/>
        </p:nvPicPr>
        <p:blipFill rotWithShape="1">
          <a:blip r:embed="rId11">
            <a:alphaModFix/>
          </a:blip>
          <a:srcRect b="0" l="0" r="0" t="0"/>
          <a:stretch/>
        </p:blipFill>
        <p:spPr>
          <a:xfrm>
            <a:off x="2847254" y="1924631"/>
            <a:ext cx="665596" cy="681831"/>
          </a:xfrm>
          <a:prstGeom prst="rect">
            <a:avLst/>
          </a:prstGeom>
          <a:noFill/>
          <a:ln>
            <a:noFill/>
          </a:ln>
        </p:spPr>
      </p:pic>
      <p:pic>
        <p:nvPicPr>
          <p:cNvPr descr="Screen Shot 2015-12-14 at 4.29.20 PM.png" id="476" name="Google Shape;476;p43"/>
          <p:cNvPicPr preferRelativeResize="0"/>
          <p:nvPr/>
        </p:nvPicPr>
        <p:blipFill rotWithShape="1">
          <a:blip r:embed="rId11">
            <a:alphaModFix/>
          </a:blip>
          <a:srcRect b="0" l="0" r="0" t="0"/>
          <a:stretch/>
        </p:blipFill>
        <p:spPr>
          <a:xfrm>
            <a:off x="6625131" y="1811608"/>
            <a:ext cx="472294" cy="4838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txBox="1"/>
          <p:nvPr>
            <p:ph idx="1" type="body"/>
          </p:nvPr>
        </p:nvSpPr>
        <p:spPr>
          <a:xfrm>
            <a:off x="2022475" y="944563"/>
            <a:ext cx="8281988" cy="466725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a:latin typeface="Gill Sans"/>
                <a:ea typeface="Gill Sans"/>
                <a:cs typeface="Gill Sans"/>
                <a:sym typeface="Gill Sans"/>
              </a:rPr>
              <a:t>If an adversary is able to determine the value of a user attribute that the user intended to stay private</a:t>
            </a:r>
            <a:endParaRPr/>
          </a:p>
        </p:txBody>
      </p:sp>
      <p:sp>
        <p:nvSpPr>
          <p:cNvPr id="483" name="Google Shape;483;p44"/>
          <p:cNvSpPr/>
          <p:nvPr/>
        </p:nvSpPr>
        <p:spPr>
          <a:xfrm>
            <a:off x="3748089" y="3996543"/>
            <a:ext cx="12604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X2</a:t>
            </a:r>
            <a:r>
              <a:rPr b="0" i="0" lang="en-US" sz="1800" u="none" cap="none" strike="noStrike">
                <a:solidFill>
                  <a:schemeClr val="dk1"/>
                </a:solidFill>
                <a:latin typeface="Corbel"/>
                <a:ea typeface="Corbel"/>
                <a:cs typeface="Corbel"/>
                <a:sym typeface="Corbel"/>
              </a:rPr>
              <a:t>=Female</a:t>
            </a:r>
            <a:endParaRPr b="0" i="0" sz="1400" u="none" cap="none" strike="noStrike">
              <a:solidFill>
                <a:srgbClr val="000000"/>
              </a:solidFill>
              <a:latin typeface="Arial"/>
              <a:ea typeface="Arial"/>
              <a:cs typeface="Arial"/>
              <a:sym typeface="Arial"/>
            </a:endParaRPr>
          </a:p>
        </p:txBody>
      </p:sp>
      <p:cxnSp>
        <p:nvCxnSpPr>
          <p:cNvPr id="484" name="Google Shape;484;p44"/>
          <p:cNvCxnSpPr/>
          <p:nvPr/>
        </p:nvCxnSpPr>
        <p:spPr>
          <a:xfrm>
            <a:off x="4325938" y="3945743"/>
            <a:ext cx="0" cy="838200"/>
          </a:xfrm>
          <a:prstGeom prst="straightConnector1">
            <a:avLst/>
          </a:prstGeom>
          <a:noFill/>
          <a:ln cap="flat" cmpd="sng" w="25400">
            <a:solidFill>
              <a:schemeClr val="dk1"/>
            </a:solidFill>
            <a:prstDash val="solid"/>
            <a:round/>
            <a:headEnd len="sm" w="sm" type="none"/>
            <a:tailEnd len="sm" w="sm" type="none"/>
          </a:ln>
        </p:spPr>
      </p:cxnSp>
      <p:cxnSp>
        <p:nvCxnSpPr>
          <p:cNvPr id="485" name="Google Shape;485;p44"/>
          <p:cNvCxnSpPr/>
          <p:nvPr/>
        </p:nvCxnSpPr>
        <p:spPr>
          <a:xfrm>
            <a:off x="3335338" y="3945743"/>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86" name="Google Shape;486;p44"/>
          <p:cNvCxnSpPr/>
          <p:nvPr/>
        </p:nvCxnSpPr>
        <p:spPr>
          <a:xfrm>
            <a:off x="4325938" y="2497943"/>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87" name="Google Shape;487;p44"/>
          <p:cNvCxnSpPr/>
          <p:nvPr/>
        </p:nvCxnSpPr>
        <p:spPr>
          <a:xfrm flipH="1" rot="10800000">
            <a:off x="4325938" y="3945743"/>
            <a:ext cx="990600" cy="990600"/>
          </a:xfrm>
          <a:prstGeom prst="straightConnector1">
            <a:avLst/>
          </a:prstGeom>
          <a:noFill/>
          <a:ln cap="flat" cmpd="sng" w="25400">
            <a:solidFill>
              <a:schemeClr val="dk1"/>
            </a:solidFill>
            <a:prstDash val="solid"/>
            <a:round/>
            <a:headEnd len="sm" w="sm" type="none"/>
            <a:tailEnd len="sm" w="sm" type="none"/>
          </a:ln>
        </p:spPr>
      </p:cxnSp>
      <p:cxnSp>
        <p:nvCxnSpPr>
          <p:cNvPr id="488" name="Google Shape;488;p44"/>
          <p:cNvCxnSpPr/>
          <p:nvPr/>
        </p:nvCxnSpPr>
        <p:spPr>
          <a:xfrm rot="5400000">
            <a:off x="2801938" y="3107544"/>
            <a:ext cx="609600" cy="3175"/>
          </a:xfrm>
          <a:prstGeom prst="straightConnector1">
            <a:avLst/>
          </a:prstGeom>
          <a:noFill/>
          <a:ln cap="flat" cmpd="sng" w="25400">
            <a:solidFill>
              <a:srgbClr val="000000"/>
            </a:solidFill>
            <a:prstDash val="solid"/>
            <a:round/>
            <a:headEnd len="sm" w="sm" type="none"/>
            <a:tailEnd len="sm" w="sm" type="none"/>
          </a:ln>
        </p:spPr>
      </p:cxnSp>
      <p:cxnSp>
        <p:nvCxnSpPr>
          <p:cNvPr id="489" name="Google Shape;489;p44"/>
          <p:cNvCxnSpPr/>
          <p:nvPr/>
        </p:nvCxnSpPr>
        <p:spPr>
          <a:xfrm>
            <a:off x="3411538" y="2497943"/>
            <a:ext cx="609600" cy="1588"/>
          </a:xfrm>
          <a:prstGeom prst="straightConnector1">
            <a:avLst/>
          </a:prstGeom>
          <a:noFill/>
          <a:ln cap="flat" cmpd="sng" w="25400">
            <a:solidFill>
              <a:srgbClr val="000000"/>
            </a:solidFill>
            <a:prstDash val="solid"/>
            <a:round/>
            <a:headEnd len="sm" w="sm" type="none"/>
            <a:tailEnd len="sm" w="sm" type="none"/>
          </a:ln>
        </p:spPr>
      </p:cxnSp>
      <p:cxnSp>
        <p:nvCxnSpPr>
          <p:cNvPr id="490" name="Google Shape;490;p44"/>
          <p:cNvCxnSpPr/>
          <p:nvPr/>
        </p:nvCxnSpPr>
        <p:spPr>
          <a:xfrm>
            <a:off x="3411538" y="3715557"/>
            <a:ext cx="609600" cy="1587"/>
          </a:xfrm>
          <a:prstGeom prst="straightConnector1">
            <a:avLst/>
          </a:prstGeom>
          <a:noFill/>
          <a:ln cap="flat" cmpd="sng" w="25400">
            <a:solidFill>
              <a:srgbClr val="000000"/>
            </a:solidFill>
            <a:prstDash val="solid"/>
            <a:round/>
            <a:headEnd len="sm" w="sm" type="none"/>
            <a:tailEnd len="sm" w="sm" type="none"/>
          </a:ln>
        </p:spPr>
      </p:cxnSp>
      <p:cxnSp>
        <p:nvCxnSpPr>
          <p:cNvPr id="491" name="Google Shape;491;p44"/>
          <p:cNvCxnSpPr/>
          <p:nvPr/>
        </p:nvCxnSpPr>
        <p:spPr>
          <a:xfrm>
            <a:off x="4630738" y="3717143"/>
            <a:ext cx="609600" cy="1588"/>
          </a:xfrm>
          <a:prstGeom prst="straightConnector1">
            <a:avLst/>
          </a:prstGeom>
          <a:noFill/>
          <a:ln cap="flat" cmpd="sng" w="25400">
            <a:solidFill>
              <a:srgbClr val="000000"/>
            </a:solidFill>
            <a:prstDash val="solid"/>
            <a:round/>
            <a:headEnd len="sm" w="sm" type="none"/>
            <a:tailEnd len="sm" w="sm" type="none"/>
          </a:ln>
        </p:spPr>
      </p:cxnSp>
      <p:cxnSp>
        <p:nvCxnSpPr>
          <p:cNvPr id="492" name="Google Shape;492;p44"/>
          <p:cNvCxnSpPr/>
          <p:nvPr/>
        </p:nvCxnSpPr>
        <p:spPr>
          <a:xfrm rot="5400000">
            <a:off x="2802732" y="4325950"/>
            <a:ext cx="609600" cy="1587"/>
          </a:xfrm>
          <a:prstGeom prst="straightConnector1">
            <a:avLst/>
          </a:prstGeom>
          <a:noFill/>
          <a:ln cap="flat" cmpd="sng" w="25400">
            <a:solidFill>
              <a:srgbClr val="000000"/>
            </a:solidFill>
            <a:prstDash val="solid"/>
            <a:round/>
            <a:headEnd len="sm" w="sm" type="none"/>
            <a:tailEnd len="sm" w="sm" type="none"/>
          </a:ln>
        </p:spPr>
      </p:cxnSp>
      <p:sp>
        <p:nvSpPr>
          <p:cNvPr id="493" name="Google Shape;493;p44"/>
          <p:cNvSpPr txBox="1"/>
          <p:nvPr>
            <p:ph type="title"/>
          </p:nvPr>
        </p:nvSpPr>
        <p:spPr>
          <a:xfrm>
            <a:off x="1981200" y="152400"/>
            <a:ext cx="850265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Sensitive attribute disclosure</a:t>
            </a:r>
            <a:endParaRPr>
              <a:latin typeface="Bookman Old Style"/>
              <a:ea typeface="Bookman Old Style"/>
              <a:cs typeface="Bookman Old Style"/>
              <a:sym typeface="Bookman Old Style"/>
            </a:endParaRPr>
          </a:p>
        </p:txBody>
      </p:sp>
      <p:sp>
        <p:nvSpPr>
          <p:cNvPr id="494" name="Google Shape;494;p44"/>
          <p:cNvSpPr/>
          <p:nvPr/>
        </p:nvSpPr>
        <p:spPr>
          <a:xfrm>
            <a:off x="2160588" y="2313793"/>
            <a:ext cx="8318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Y1</a:t>
            </a:r>
            <a:r>
              <a:rPr b="0" i="0" lang="en-US" sz="1800" u="none" cap="none" strike="noStrike">
                <a:solidFill>
                  <a:srgbClr val="000000"/>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495" name="Google Shape;495;p44"/>
          <p:cNvSpPr/>
          <p:nvPr/>
        </p:nvSpPr>
        <p:spPr>
          <a:xfrm>
            <a:off x="2160589" y="3517118"/>
            <a:ext cx="657225"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Y2</a:t>
            </a:r>
            <a:r>
              <a:rPr b="0" i="0" lang="en-US" sz="1800" u="none" cap="none" strike="noStrike">
                <a:solidFill>
                  <a:srgbClr val="000000"/>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496" name="Google Shape;496;p44"/>
          <p:cNvSpPr/>
          <p:nvPr/>
        </p:nvSpPr>
        <p:spPr>
          <a:xfrm>
            <a:off x="1833563" y="4736318"/>
            <a:ext cx="101441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X3</a:t>
            </a:r>
            <a:r>
              <a:rPr b="0" i="0" lang="en-US" sz="1800" u="none" cap="none" strike="noStrike">
                <a:solidFill>
                  <a:schemeClr val="dk1"/>
                </a:solidFill>
                <a:latin typeface="Corbel"/>
                <a:ea typeface="Corbel"/>
                <a:cs typeface="Corbel"/>
                <a:sym typeface="Corbel"/>
              </a:rPr>
              <a:t>=Male</a:t>
            </a:r>
            <a:endParaRPr b="0" i="0" sz="1400" u="none" cap="none" strike="noStrike">
              <a:solidFill>
                <a:srgbClr val="000000"/>
              </a:solidFill>
              <a:latin typeface="Arial"/>
              <a:ea typeface="Arial"/>
              <a:cs typeface="Arial"/>
              <a:sym typeface="Arial"/>
            </a:endParaRPr>
          </a:p>
        </p:txBody>
      </p:sp>
      <p:sp>
        <p:nvSpPr>
          <p:cNvPr id="497" name="Google Shape;497;p44"/>
          <p:cNvSpPr/>
          <p:nvPr/>
        </p:nvSpPr>
        <p:spPr>
          <a:xfrm>
            <a:off x="4597400" y="2310618"/>
            <a:ext cx="1011238"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X1</a:t>
            </a:r>
            <a:r>
              <a:rPr b="0" i="0" lang="en-US" sz="1800" u="none" cap="none" strike="noStrike">
                <a:solidFill>
                  <a:schemeClr val="dk1"/>
                </a:solidFill>
                <a:latin typeface="Corbel"/>
                <a:ea typeface="Corbel"/>
                <a:cs typeface="Corbel"/>
                <a:sym typeface="Corbel"/>
              </a:rPr>
              <a:t>=Male</a:t>
            </a:r>
            <a:endParaRPr b="0" i="0" sz="1400" u="none" cap="none" strike="noStrike">
              <a:solidFill>
                <a:schemeClr val="dk1"/>
              </a:solidFill>
              <a:latin typeface="Corbel"/>
              <a:ea typeface="Corbel"/>
              <a:cs typeface="Corbel"/>
              <a:sym typeface="Corbel"/>
            </a:endParaRPr>
          </a:p>
        </p:txBody>
      </p:sp>
      <p:sp>
        <p:nvSpPr>
          <p:cNvPr id="498" name="Google Shape;498;p44"/>
          <p:cNvSpPr/>
          <p:nvPr/>
        </p:nvSpPr>
        <p:spPr>
          <a:xfrm>
            <a:off x="4613275" y="4736318"/>
            <a:ext cx="642938"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Y3</a:t>
            </a:r>
            <a:r>
              <a:rPr b="0" i="0" lang="en-US" sz="18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499" name="Google Shape;499;p44"/>
          <p:cNvSpPr/>
          <p:nvPr/>
        </p:nvSpPr>
        <p:spPr>
          <a:xfrm>
            <a:off x="5842000" y="3517118"/>
            <a:ext cx="6921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Y4</a:t>
            </a:r>
            <a:r>
              <a:rPr b="0" i="0" lang="en-US" sz="18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pic>
        <p:nvPicPr>
          <p:cNvPr descr="Picture 36.png" id="500" name="Google Shape;500;p44"/>
          <p:cNvPicPr preferRelativeResize="0"/>
          <p:nvPr/>
        </p:nvPicPr>
        <p:blipFill rotWithShape="1">
          <a:blip r:embed="rId3">
            <a:alphaModFix/>
          </a:blip>
          <a:srcRect b="0" l="0" r="0" t="0"/>
          <a:stretch/>
        </p:blipFill>
        <p:spPr>
          <a:xfrm>
            <a:off x="2773363" y="3394881"/>
            <a:ext cx="673100" cy="658812"/>
          </a:xfrm>
          <a:prstGeom prst="rect">
            <a:avLst/>
          </a:prstGeom>
          <a:noFill/>
          <a:ln>
            <a:noFill/>
          </a:ln>
        </p:spPr>
      </p:pic>
      <p:pic>
        <p:nvPicPr>
          <p:cNvPr descr="Picture 34.png" id="501" name="Google Shape;501;p44"/>
          <p:cNvPicPr preferRelativeResize="0"/>
          <p:nvPr/>
        </p:nvPicPr>
        <p:blipFill rotWithShape="1">
          <a:blip r:embed="rId4">
            <a:alphaModFix/>
          </a:blip>
          <a:srcRect b="0" l="0" r="0" t="0"/>
          <a:stretch/>
        </p:blipFill>
        <p:spPr>
          <a:xfrm>
            <a:off x="2763838" y="4596618"/>
            <a:ext cx="673100" cy="673100"/>
          </a:xfrm>
          <a:prstGeom prst="rect">
            <a:avLst/>
          </a:prstGeom>
          <a:noFill/>
          <a:ln>
            <a:noFill/>
          </a:ln>
        </p:spPr>
      </p:pic>
      <p:pic>
        <p:nvPicPr>
          <p:cNvPr descr="Picture 37.png" id="502" name="Google Shape;502;p44"/>
          <p:cNvPicPr preferRelativeResize="0"/>
          <p:nvPr/>
        </p:nvPicPr>
        <p:blipFill rotWithShape="1">
          <a:blip r:embed="rId5">
            <a:alphaModFix/>
          </a:blip>
          <a:srcRect b="0" l="0" r="0" t="0"/>
          <a:stretch/>
        </p:blipFill>
        <p:spPr>
          <a:xfrm>
            <a:off x="3994150" y="4620431"/>
            <a:ext cx="647700" cy="647700"/>
          </a:xfrm>
          <a:prstGeom prst="rect">
            <a:avLst/>
          </a:prstGeom>
          <a:noFill/>
          <a:ln>
            <a:noFill/>
          </a:ln>
        </p:spPr>
      </p:pic>
      <p:pic>
        <p:nvPicPr>
          <p:cNvPr descr="chadyr.jpg" id="503" name="Google Shape;503;p44"/>
          <p:cNvPicPr preferRelativeResize="0"/>
          <p:nvPr/>
        </p:nvPicPr>
        <p:blipFill rotWithShape="1">
          <a:blip r:embed="rId6">
            <a:alphaModFix/>
          </a:blip>
          <a:srcRect b="0" l="0" r="0" t="0"/>
          <a:stretch/>
        </p:blipFill>
        <p:spPr>
          <a:xfrm>
            <a:off x="3971925" y="3394881"/>
            <a:ext cx="673100" cy="658812"/>
          </a:xfrm>
          <a:prstGeom prst="rect">
            <a:avLst/>
          </a:prstGeom>
          <a:noFill/>
          <a:ln>
            <a:noFill/>
          </a:ln>
        </p:spPr>
      </p:pic>
      <p:pic>
        <p:nvPicPr>
          <p:cNvPr descr="Picture 35.png" id="504" name="Google Shape;504;p44"/>
          <p:cNvPicPr preferRelativeResize="0"/>
          <p:nvPr/>
        </p:nvPicPr>
        <p:blipFill rotWithShape="1">
          <a:blip r:embed="rId7">
            <a:alphaModFix/>
          </a:blip>
          <a:srcRect b="0" l="0" r="0" t="0"/>
          <a:stretch/>
        </p:blipFill>
        <p:spPr>
          <a:xfrm>
            <a:off x="5191125" y="3361543"/>
            <a:ext cx="693738" cy="692150"/>
          </a:xfrm>
          <a:prstGeom prst="rect">
            <a:avLst/>
          </a:prstGeom>
          <a:noFill/>
          <a:ln>
            <a:noFill/>
          </a:ln>
        </p:spPr>
      </p:pic>
      <p:sp>
        <p:nvSpPr>
          <p:cNvPr id="505" name="Google Shape;505;p44"/>
          <p:cNvSpPr txBox="1"/>
          <p:nvPr/>
        </p:nvSpPr>
        <p:spPr>
          <a:xfrm>
            <a:off x="1797052" y="1848239"/>
            <a:ext cx="13662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rbel"/>
                <a:ea typeface="Corbel"/>
                <a:cs typeface="Corbel"/>
                <a:sym typeface="Corbel"/>
              </a:rPr>
              <a:t>private profile</a:t>
            </a:r>
            <a:endParaRPr b="0" i="0" sz="1800" u="none" cap="none" strike="noStrike">
              <a:solidFill>
                <a:srgbClr val="0000FF"/>
              </a:solidFill>
              <a:latin typeface="Corbel"/>
              <a:ea typeface="Corbel"/>
              <a:cs typeface="Corbel"/>
              <a:sym typeface="Corbel"/>
            </a:endParaRPr>
          </a:p>
        </p:txBody>
      </p:sp>
      <p:sp>
        <p:nvSpPr>
          <p:cNvPr id="506" name="Google Shape;506;p44"/>
          <p:cNvSpPr txBox="1"/>
          <p:nvPr/>
        </p:nvSpPr>
        <p:spPr>
          <a:xfrm>
            <a:off x="3686177" y="1824843"/>
            <a:ext cx="12891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orbel"/>
                <a:ea typeface="Corbel"/>
                <a:cs typeface="Corbel"/>
                <a:sym typeface="Corbel"/>
              </a:rPr>
              <a:t>public profile</a:t>
            </a:r>
            <a:endParaRPr b="0" i="0" sz="1800" u="none" cap="none" strike="noStrike">
              <a:solidFill>
                <a:srgbClr val="FF0000"/>
              </a:solidFill>
              <a:latin typeface="Corbel"/>
              <a:ea typeface="Corbel"/>
              <a:cs typeface="Corbel"/>
              <a:sym typeface="Corbel"/>
            </a:endParaRPr>
          </a:p>
        </p:txBody>
      </p:sp>
      <p:sp>
        <p:nvSpPr>
          <p:cNvPr id="507" name="Google Shape;507;p44"/>
          <p:cNvSpPr txBox="1"/>
          <p:nvPr/>
        </p:nvSpPr>
        <p:spPr>
          <a:xfrm>
            <a:off x="3660776" y="3050393"/>
            <a:ext cx="12891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orbel"/>
                <a:ea typeface="Corbel"/>
                <a:cs typeface="Corbel"/>
                <a:sym typeface="Corbel"/>
              </a:rPr>
              <a:t>public profile</a:t>
            </a:r>
            <a:endParaRPr b="0" i="0" sz="1800" u="none" cap="none" strike="noStrike">
              <a:solidFill>
                <a:srgbClr val="FF0000"/>
              </a:solidFill>
              <a:latin typeface="Corbel"/>
              <a:ea typeface="Corbel"/>
              <a:cs typeface="Corbel"/>
              <a:sym typeface="Corbel"/>
            </a:endParaRPr>
          </a:p>
        </p:txBody>
      </p:sp>
      <p:sp>
        <p:nvSpPr>
          <p:cNvPr id="508" name="Google Shape;508;p44"/>
          <p:cNvSpPr txBox="1"/>
          <p:nvPr/>
        </p:nvSpPr>
        <p:spPr>
          <a:xfrm>
            <a:off x="1801814" y="3067023"/>
            <a:ext cx="13662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rbel"/>
                <a:ea typeface="Corbel"/>
                <a:cs typeface="Corbel"/>
                <a:sym typeface="Corbel"/>
              </a:rPr>
              <a:t>private profile</a:t>
            </a:r>
            <a:endParaRPr b="0" i="0" sz="1800" u="none" cap="none" strike="noStrike">
              <a:solidFill>
                <a:srgbClr val="0000FF"/>
              </a:solidFill>
              <a:latin typeface="Corbel"/>
              <a:ea typeface="Corbel"/>
              <a:cs typeface="Corbel"/>
              <a:sym typeface="Corbel"/>
            </a:endParaRPr>
          </a:p>
        </p:txBody>
      </p:sp>
      <p:sp>
        <p:nvSpPr>
          <p:cNvPr id="509" name="Google Shape;509;p44"/>
          <p:cNvSpPr txBox="1"/>
          <p:nvPr/>
        </p:nvSpPr>
        <p:spPr>
          <a:xfrm>
            <a:off x="3605213" y="5263368"/>
            <a:ext cx="13662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rbel"/>
                <a:ea typeface="Corbel"/>
                <a:cs typeface="Corbel"/>
                <a:sym typeface="Corbel"/>
              </a:rPr>
              <a:t>private profile</a:t>
            </a:r>
            <a:endParaRPr b="0" i="0" sz="1800" u="none" cap="none" strike="noStrike">
              <a:solidFill>
                <a:srgbClr val="0000FF"/>
              </a:solidFill>
              <a:latin typeface="Corbel"/>
              <a:ea typeface="Corbel"/>
              <a:cs typeface="Corbel"/>
              <a:sym typeface="Corbel"/>
            </a:endParaRPr>
          </a:p>
        </p:txBody>
      </p:sp>
      <p:sp>
        <p:nvSpPr>
          <p:cNvPr id="510" name="Google Shape;510;p44"/>
          <p:cNvSpPr txBox="1"/>
          <p:nvPr/>
        </p:nvSpPr>
        <p:spPr>
          <a:xfrm>
            <a:off x="5187393" y="3062677"/>
            <a:ext cx="13662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rbel"/>
                <a:ea typeface="Corbel"/>
                <a:cs typeface="Corbel"/>
                <a:sym typeface="Corbel"/>
              </a:rPr>
              <a:t>private profile</a:t>
            </a:r>
            <a:endParaRPr b="0" i="0" sz="1800" u="none" cap="none" strike="noStrike">
              <a:solidFill>
                <a:srgbClr val="0000FF"/>
              </a:solidFill>
              <a:latin typeface="Corbel"/>
              <a:ea typeface="Corbel"/>
              <a:cs typeface="Corbel"/>
              <a:sym typeface="Corbel"/>
            </a:endParaRPr>
          </a:p>
        </p:txBody>
      </p:sp>
      <p:sp>
        <p:nvSpPr>
          <p:cNvPr id="511" name="Google Shape;511;p44"/>
          <p:cNvSpPr txBox="1"/>
          <p:nvPr/>
        </p:nvSpPr>
        <p:spPr>
          <a:xfrm>
            <a:off x="1852615" y="4283881"/>
            <a:ext cx="12891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orbel"/>
                <a:ea typeface="Corbel"/>
                <a:cs typeface="Corbel"/>
                <a:sym typeface="Corbel"/>
              </a:rPr>
              <a:t>public profile</a:t>
            </a:r>
            <a:endParaRPr b="0" i="0" sz="1800" u="none" cap="none" strike="noStrike">
              <a:solidFill>
                <a:srgbClr val="FF0000"/>
              </a:solidFill>
              <a:latin typeface="Corbel"/>
              <a:ea typeface="Corbel"/>
              <a:cs typeface="Corbel"/>
              <a:sym typeface="Corbel"/>
            </a:endParaRPr>
          </a:p>
        </p:txBody>
      </p:sp>
      <p:pic>
        <p:nvPicPr>
          <p:cNvPr id="512" name="Google Shape;512;p44"/>
          <p:cNvPicPr preferRelativeResize="0"/>
          <p:nvPr/>
        </p:nvPicPr>
        <p:blipFill rotWithShape="1">
          <a:blip r:embed="rId8">
            <a:alphaModFix/>
          </a:blip>
          <a:srcRect b="0" l="0" r="0" t="0"/>
          <a:stretch/>
        </p:blipFill>
        <p:spPr>
          <a:xfrm>
            <a:off x="3907620" y="2209018"/>
            <a:ext cx="642267" cy="731412"/>
          </a:xfrm>
          <a:prstGeom prst="rect">
            <a:avLst/>
          </a:prstGeom>
          <a:noFill/>
          <a:ln>
            <a:noFill/>
          </a:ln>
        </p:spPr>
      </p:pic>
      <p:pic>
        <p:nvPicPr>
          <p:cNvPr descr="Screen Shot 2015-12-14 at 4.29.20 PM.png" id="513" name="Google Shape;513;p44"/>
          <p:cNvPicPr preferRelativeResize="0"/>
          <p:nvPr/>
        </p:nvPicPr>
        <p:blipFill rotWithShape="1">
          <a:blip r:embed="rId9">
            <a:alphaModFix/>
          </a:blip>
          <a:srcRect b="0" l="0" r="0" t="0"/>
          <a:stretch/>
        </p:blipFill>
        <p:spPr>
          <a:xfrm>
            <a:off x="2763838" y="2196319"/>
            <a:ext cx="665596" cy="681831"/>
          </a:xfrm>
          <a:prstGeom prst="rect">
            <a:avLst/>
          </a:prstGeom>
          <a:noFill/>
          <a:ln>
            <a:noFill/>
          </a:ln>
        </p:spPr>
      </p:pic>
      <p:sp>
        <p:nvSpPr>
          <p:cNvPr id="514" name="Google Shape;514;p44"/>
          <p:cNvSpPr/>
          <p:nvPr/>
        </p:nvSpPr>
        <p:spPr>
          <a:xfrm>
            <a:off x="6572251" y="1975651"/>
            <a:ext cx="42386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Y1</a:t>
            </a:r>
            <a:endParaRPr b="0" i="0" sz="1800" u="none" cap="none" strike="noStrike">
              <a:solidFill>
                <a:srgbClr val="0000FF"/>
              </a:solidFill>
              <a:latin typeface="Corbel"/>
              <a:ea typeface="Corbel"/>
              <a:cs typeface="Corbel"/>
              <a:sym typeface="Corbel"/>
            </a:endParaRPr>
          </a:p>
        </p:txBody>
      </p:sp>
      <p:sp>
        <p:nvSpPr>
          <p:cNvPr id="515" name="Google Shape;515;p44"/>
          <p:cNvSpPr/>
          <p:nvPr/>
        </p:nvSpPr>
        <p:spPr>
          <a:xfrm>
            <a:off x="6581933" y="2596582"/>
            <a:ext cx="42386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X1</a:t>
            </a:r>
            <a:endParaRPr b="0" i="0" sz="1800" u="none" cap="none" strike="noStrike">
              <a:solidFill>
                <a:srgbClr val="FF0000"/>
              </a:solidFill>
              <a:latin typeface="Corbel"/>
              <a:ea typeface="Corbel"/>
              <a:cs typeface="Corbel"/>
              <a:sym typeface="Corbel"/>
            </a:endParaRPr>
          </a:p>
        </p:txBody>
      </p:sp>
      <p:sp>
        <p:nvSpPr>
          <p:cNvPr id="516" name="Google Shape;516;p44"/>
          <p:cNvSpPr/>
          <p:nvPr/>
        </p:nvSpPr>
        <p:spPr>
          <a:xfrm>
            <a:off x="6564313" y="3255303"/>
            <a:ext cx="5842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Y2</a:t>
            </a:r>
            <a:endParaRPr b="0" i="0" sz="1800" u="none" cap="none" strike="noStrike">
              <a:solidFill>
                <a:srgbClr val="0000FF"/>
              </a:solidFill>
              <a:latin typeface="Corbel"/>
              <a:ea typeface="Corbel"/>
              <a:cs typeface="Corbel"/>
              <a:sym typeface="Corbel"/>
            </a:endParaRPr>
          </a:p>
        </p:txBody>
      </p:sp>
      <p:sp>
        <p:nvSpPr>
          <p:cNvPr id="517" name="Google Shape;517;p44"/>
          <p:cNvSpPr/>
          <p:nvPr/>
        </p:nvSpPr>
        <p:spPr>
          <a:xfrm>
            <a:off x="6581933" y="4003810"/>
            <a:ext cx="5665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X2</a:t>
            </a:r>
            <a:endParaRPr b="0" i="0" sz="1400" u="none" cap="none" strike="noStrike">
              <a:solidFill>
                <a:srgbClr val="000000"/>
              </a:solidFill>
              <a:latin typeface="Arial"/>
              <a:ea typeface="Arial"/>
              <a:cs typeface="Arial"/>
              <a:sym typeface="Arial"/>
            </a:endParaRPr>
          </a:p>
        </p:txBody>
      </p:sp>
      <p:sp>
        <p:nvSpPr>
          <p:cNvPr id="518" name="Google Shape;518;p44"/>
          <p:cNvSpPr/>
          <p:nvPr/>
        </p:nvSpPr>
        <p:spPr>
          <a:xfrm>
            <a:off x="6564313" y="4622935"/>
            <a:ext cx="42386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orbel"/>
                <a:ea typeface="Corbel"/>
                <a:cs typeface="Corbel"/>
                <a:sym typeface="Corbel"/>
              </a:rPr>
              <a:t>X3</a:t>
            </a:r>
            <a:endParaRPr b="0" i="0" sz="1400" u="none" cap="none" strike="noStrike">
              <a:solidFill>
                <a:srgbClr val="000000"/>
              </a:solidFill>
              <a:latin typeface="Arial"/>
              <a:ea typeface="Arial"/>
              <a:cs typeface="Arial"/>
              <a:sym typeface="Arial"/>
            </a:endParaRPr>
          </a:p>
        </p:txBody>
      </p:sp>
      <p:sp>
        <p:nvSpPr>
          <p:cNvPr id="519" name="Google Shape;519;p44"/>
          <p:cNvSpPr/>
          <p:nvPr/>
        </p:nvSpPr>
        <p:spPr>
          <a:xfrm>
            <a:off x="6564313" y="5266538"/>
            <a:ext cx="42386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Y3</a:t>
            </a:r>
            <a:endParaRPr b="0" i="0" sz="1800" u="none" cap="none" strike="noStrike">
              <a:solidFill>
                <a:srgbClr val="0000FF"/>
              </a:solidFill>
              <a:latin typeface="Corbel"/>
              <a:ea typeface="Corbel"/>
              <a:cs typeface="Corbel"/>
              <a:sym typeface="Corbel"/>
            </a:endParaRPr>
          </a:p>
        </p:txBody>
      </p:sp>
      <p:sp>
        <p:nvSpPr>
          <p:cNvPr id="520" name="Google Shape;520;p44"/>
          <p:cNvSpPr/>
          <p:nvPr/>
        </p:nvSpPr>
        <p:spPr>
          <a:xfrm>
            <a:off x="6554788" y="5945322"/>
            <a:ext cx="4746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rbel"/>
                <a:ea typeface="Corbel"/>
                <a:cs typeface="Corbel"/>
                <a:sym typeface="Corbel"/>
              </a:rPr>
              <a:t>Y4</a:t>
            </a:r>
            <a:endParaRPr b="0" i="0" sz="1800" u="none" cap="none" strike="noStrike">
              <a:solidFill>
                <a:srgbClr val="0000FF"/>
              </a:solidFill>
              <a:latin typeface="Corbel"/>
              <a:ea typeface="Corbel"/>
              <a:cs typeface="Corbel"/>
              <a:sym typeface="Corbel"/>
            </a:endParaRPr>
          </a:p>
        </p:txBody>
      </p:sp>
      <p:pic>
        <p:nvPicPr>
          <p:cNvPr id="521" name="Google Shape;521;p44"/>
          <p:cNvPicPr preferRelativeResize="0"/>
          <p:nvPr/>
        </p:nvPicPr>
        <p:blipFill rotWithShape="1">
          <a:blip r:embed="rId10">
            <a:alphaModFix/>
          </a:blip>
          <a:srcRect b="0" l="0" r="0" t="0"/>
          <a:stretch/>
        </p:blipFill>
        <p:spPr>
          <a:xfrm>
            <a:off x="2267477" y="5570219"/>
            <a:ext cx="3168650" cy="642938"/>
          </a:xfrm>
          <a:prstGeom prst="rect">
            <a:avLst/>
          </a:prstGeom>
          <a:noFill/>
          <a:ln>
            <a:noFill/>
          </a:ln>
        </p:spPr>
      </p:pic>
      <p:cxnSp>
        <p:nvCxnSpPr>
          <p:cNvPr id="522" name="Google Shape;522;p44"/>
          <p:cNvCxnSpPr>
            <a:endCxn id="523" idx="1"/>
          </p:cNvCxnSpPr>
          <p:nvPr/>
        </p:nvCxnSpPr>
        <p:spPr>
          <a:xfrm flipH="1" rot="10800000">
            <a:off x="7466125" y="3266932"/>
            <a:ext cx="1700100" cy="888600"/>
          </a:xfrm>
          <a:prstGeom prst="straightConnector1">
            <a:avLst/>
          </a:prstGeom>
          <a:noFill/>
          <a:ln cap="flat" cmpd="sng" w="12700">
            <a:solidFill>
              <a:srgbClr val="0000FF"/>
            </a:solidFill>
            <a:prstDash val="solid"/>
            <a:round/>
            <a:headEnd len="sm" w="sm" type="none"/>
            <a:tailEnd len="sm" w="sm" type="none"/>
          </a:ln>
        </p:spPr>
      </p:cxnSp>
      <p:cxnSp>
        <p:nvCxnSpPr>
          <p:cNvPr id="524" name="Google Shape;524;p44"/>
          <p:cNvCxnSpPr>
            <a:endCxn id="523" idx="1"/>
          </p:cNvCxnSpPr>
          <p:nvPr/>
        </p:nvCxnSpPr>
        <p:spPr>
          <a:xfrm>
            <a:off x="7435825" y="2761732"/>
            <a:ext cx="1730400" cy="505200"/>
          </a:xfrm>
          <a:prstGeom prst="straightConnector1">
            <a:avLst/>
          </a:prstGeom>
          <a:noFill/>
          <a:ln cap="flat" cmpd="sng" w="12700">
            <a:solidFill>
              <a:srgbClr val="0000FF"/>
            </a:solidFill>
            <a:prstDash val="solid"/>
            <a:round/>
            <a:headEnd len="sm" w="sm" type="none"/>
            <a:tailEnd len="sm" w="sm" type="none"/>
          </a:ln>
        </p:spPr>
      </p:cxnSp>
      <p:cxnSp>
        <p:nvCxnSpPr>
          <p:cNvPr id="525" name="Google Shape;525;p44"/>
          <p:cNvCxnSpPr>
            <a:endCxn id="526" idx="1"/>
          </p:cNvCxnSpPr>
          <p:nvPr/>
        </p:nvCxnSpPr>
        <p:spPr>
          <a:xfrm flipH="1" rot="10800000">
            <a:off x="7466125" y="2354507"/>
            <a:ext cx="1700100" cy="1099200"/>
          </a:xfrm>
          <a:prstGeom prst="straightConnector1">
            <a:avLst/>
          </a:prstGeom>
          <a:noFill/>
          <a:ln cap="flat" cmpd="sng" w="12700">
            <a:solidFill>
              <a:srgbClr val="0000FF"/>
            </a:solidFill>
            <a:prstDash val="solid"/>
            <a:round/>
            <a:headEnd len="sm" w="sm" type="none"/>
            <a:tailEnd len="sm" w="sm" type="none"/>
          </a:ln>
        </p:spPr>
      </p:cxnSp>
      <p:cxnSp>
        <p:nvCxnSpPr>
          <p:cNvPr id="527" name="Google Shape;527;p44"/>
          <p:cNvCxnSpPr>
            <a:endCxn id="528" idx="1"/>
          </p:cNvCxnSpPr>
          <p:nvPr/>
        </p:nvCxnSpPr>
        <p:spPr>
          <a:xfrm flipH="1" rot="10800000">
            <a:off x="7458038" y="4003532"/>
            <a:ext cx="1681200" cy="804300"/>
          </a:xfrm>
          <a:prstGeom prst="straightConnector1">
            <a:avLst/>
          </a:prstGeom>
          <a:noFill/>
          <a:ln cap="flat" cmpd="sng" w="12700">
            <a:solidFill>
              <a:srgbClr val="0000FF"/>
            </a:solidFill>
            <a:prstDash val="solid"/>
            <a:round/>
            <a:headEnd len="sm" w="sm" type="none"/>
            <a:tailEnd len="sm" w="sm" type="none"/>
          </a:ln>
        </p:spPr>
      </p:cxnSp>
      <p:cxnSp>
        <p:nvCxnSpPr>
          <p:cNvPr id="529" name="Google Shape;529;p44"/>
          <p:cNvCxnSpPr>
            <a:endCxn id="526" idx="1"/>
          </p:cNvCxnSpPr>
          <p:nvPr/>
        </p:nvCxnSpPr>
        <p:spPr>
          <a:xfrm>
            <a:off x="7453225" y="2117208"/>
            <a:ext cx="1713000" cy="237300"/>
          </a:xfrm>
          <a:prstGeom prst="straightConnector1">
            <a:avLst/>
          </a:prstGeom>
          <a:noFill/>
          <a:ln cap="flat" cmpd="sng" w="12700">
            <a:solidFill>
              <a:srgbClr val="0000FF"/>
            </a:solidFill>
            <a:prstDash val="solid"/>
            <a:round/>
            <a:headEnd len="sm" w="sm" type="none"/>
            <a:tailEnd len="sm" w="sm" type="none"/>
          </a:ln>
        </p:spPr>
      </p:cxnSp>
      <p:cxnSp>
        <p:nvCxnSpPr>
          <p:cNvPr id="530" name="Google Shape;530;p44"/>
          <p:cNvCxnSpPr>
            <a:endCxn id="531" idx="1"/>
          </p:cNvCxnSpPr>
          <p:nvPr/>
        </p:nvCxnSpPr>
        <p:spPr>
          <a:xfrm>
            <a:off x="7453239" y="5445932"/>
            <a:ext cx="1686000" cy="157800"/>
          </a:xfrm>
          <a:prstGeom prst="straightConnector1">
            <a:avLst/>
          </a:prstGeom>
          <a:noFill/>
          <a:ln cap="flat" cmpd="sng" w="12700">
            <a:solidFill>
              <a:srgbClr val="0000FF"/>
            </a:solidFill>
            <a:prstDash val="solid"/>
            <a:round/>
            <a:headEnd len="sm" w="sm" type="none"/>
            <a:tailEnd len="sm" w="sm" type="none"/>
          </a:ln>
        </p:spPr>
      </p:cxnSp>
      <p:cxnSp>
        <p:nvCxnSpPr>
          <p:cNvPr id="532" name="Google Shape;532;p44"/>
          <p:cNvCxnSpPr>
            <a:endCxn id="523" idx="1"/>
          </p:cNvCxnSpPr>
          <p:nvPr/>
        </p:nvCxnSpPr>
        <p:spPr>
          <a:xfrm flipH="1" rot="10800000">
            <a:off x="7466125" y="3266932"/>
            <a:ext cx="1700100" cy="186900"/>
          </a:xfrm>
          <a:prstGeom prst="straightConnector1">
            <a:avLst/>
          </a:prstGeom>
          <a:noFill/>
          <a:ln cap="flat" cmpd="sng" w="12700">
            <a:solidFill>
              <a:srgbClr val="0000FF"/>
            </a:solidFill>
            <a:prstDash val="solid"/>
            <a:round/>
            <a:headEnd len="sm" w="sm" type="none"/>
            <a:tailEnd len="sm" w="sm" type="none"/>
          </a:ln>
        </p:spPr>
      </p:cxnSp>
      <p:cxnSp>
        <p:nvCxnSpPr>
          <p:cNvPr id="533" name="Google Shape;533;p44"/>
          <p:cNvCxnSpPr>
            <a:endCxn id="528" idx="1"/>
          </p:cNvCxnSpPr>
          <p:nvPr/>
        </p:nvCxnSpPr>
        <p:spPr>
          <a:xfrm flipH="1" rot="10800000">
            <a:off x="7453238" y="4003532"/>
            <a:ext cx="1686000" cy="2126700"/>
          </a:xfrm>
          <a:prstGeom prst="straightConnector1">
            <a:avLst/>
          </a:prstGeom>
          <a:noFill/>
          <a:ln cap="flat" cmpd="sng" w="12700">
            <a:solidFill>
              <a:srgbClr val="0000FF"/>
            </a:solidFill>
            <a:prstDash val="solid"/>
            <a:round/>
            <a:headEnd len="sm" w="sm" type="none"/>
            <a:tailEnd len="sm" w="sm" type="none"/>
          </a:ln>
        </p:spPr>
      </p:cxnSp>
      <p:pic>
        <p:nvPicPr>
          <p:cNvPr descr="chadyr.jpg" id="534" name="Google Shape;534;p44"/>
          <p:cNvPicPr preferRelativeResize="0"/>
          <p:nvPr/>
        </p:nvPicPr>
        <p:blipFill rotWithShape="1">
          <a:blip r:embed="rId11">
            <a:alphaModFix/>
          </a:blip>
          <a:srcRect b="0" l="0" r="0" t="0"/>
          <a:stretch/>
        </p:blipFill>
        <p:spPr>
          <a:xfrm>
            <a:off x="7034213" y="3944279"/>
            <a:ext cx="431800" cy="423862"/>
          </a:xfrm>
          <a:prstGeom prst="rect">
            <a:avLst/>
          </a:prstGeom>
          <a:noFill/>
          <a:ln>
            <a:noFill/>
          </a:ln>
        </p:spPr>
      </p:pic>
      <p:pic>
        <p:nvPicPr>
          <p:cNvPr descr="Picture 36.png" id="535" name="Google Shape;535;p44"/>
          <p:cNvPicPr preferRelativeResize="0"/>
          <p:nvPr/>
        </p:nvPicPr>
        <p:blipFill rotWithShape="1">
          <a:blip r:embed="rId3">
            <a:alphaModFix/>
          </a:blip>
          <a:srcRect b="0" l="0" r="0" t="0"/>
          <a:stretch/>
        </p:blipFill>
        <p:spPr>
          <a:xfrm>
            <a:off x="7016751" y="3233080"/>
            <a:ext cx="449263" cy="441325"/>
          </a:xfrm>
          <a:prstGeom prst="rect">
            <a:avLst/>
          </a:prstGeom>
          <a:noFill/>
          <a:ln>
            <a:noFill/>
          </a:ln>
        </p:spPr>
      </p:pic>
      <p:pic>
        <p:nvPicPr>
          <p:cNvPr descr="Picture 34.png" id="536" name="Google Shape;536;p44"/>
          <p:cNvPicPr preferRelativeResize="0"/>
          <p:nvPr/>
        </p:nvPicPr>
        <p:blipFill rotWithShape="1">
          <a:blip r:embed="rId4">
            <a:alphaModFix/>
          </a:blip>
          <a:srcRect b="0" l="0" r="0" t="0"/>
          <a:stretch/>
        </p:blipFill>
        <p:spPr>
          <a:xfrm>
            <a:off x="7000875" y="4579279"/>
            <a:ext cx="457200" cy="457200"/>
          </a:xfrm>
          <a:prstGeom prst="rect">
            <a:avLst/>
          </a:prstGeom>
          <a:noFill/>
          <a:ln>
            <a:noFill/>
          </a:ln>
        </p:spPr>
      </p:pic>
      <p:pic>
        <p:nvPicPr>
          <p:cNvPr descr="Picture 35.png" id="537" name="Google Shape;537;p44"/>
          <p:cNvPicPr preferRelativeResize="0"/>
          <p:nvPr/>
        </p:nvPicPr>
        <p:blipFill rotWithShape="1">
          <a:blip r:embed="rId7">
            <a:alphaModFix/>
          </a:blip>
          <a:srcRect b="0" l="0" r="0" t="0"/>
          <a:stretch/>
        </p:blipFill>
        <p:spPr>
          <a:xfrm>
            <a:off x="6978651" y="5892142"/>
            <a:ext cx="474663" cy="474663"/>
          </a:xfrm>
          <a:prstGeom prst="rect">
            <a:avLst/>
          </a:prstGeom>
          <a:noFill/>
          <a:ln>
            <a:noFill/>
          </a:ln>
        </p:spPr>
      </p:pic>
      <p:pic>
        <p:nvPicPr>
          <p:cNvPr descr="Picture 37.png" id="538" name="Google Shape;538;p44"/>
          <p:cNvPicPr preferRelativeResize="0"/>
          <p:nvPr/>
        </p:nvPicPr>
        <p:blipFill rotWithShape="1">
          <a:blip r:embed="rId5">
            <a:alphaModFix/>
          </a:blip>
          <a:srcRect b="0" l="0" r="0" t="0"/>
          <a:stretch/>
        </p:blipFill>
        <p:spPr>
          <a:xfrm>
            <a:off x="6978651" y="5209517"/>
            <a:ext cx="474663" cy="474663"/>
          </a:xfrm>
          <a:prstGeom prst="rect">
            <a:avLst/>
          </a:prstGeom>
          <a:noFill/>
          <a:ln>
            <a:noFill/>
          </a:ln>
        </p:spPr>
      </p:pic>
      <p:cxnSp>
        <p:nvCxnSpPr>
          <p:cNvPr id="539" name="Google Shape;539;p44"/>
          <p:cNvCxnSpPr>
            <a:endCxn id="523" idx="1"/>
          </p:cNvCxnSpPr>
          <p:nvPr/>
        </p:nvCxnSpPr>
        <p:spPr>
          <a:xfrm flipH="1" rot="10800000">
            <a:off x="7453225" y="3266932"/>
            <a:ext cx="1713000" cy="2863200"/>
          </a:xfrm>
          <a:prstGeom prst="straightConnector1">
            <a:avLst/>
          </a:prstGeom>
          <a:noFill/>
          <a:ln cap="flat" cmpd="sng" w="12700">
            <a:solidFill>
              <a:srgbClr val="0000FF"/>
            </a:solidFill>
            <a:prstDash val="solid"/>
            <a:round/>
            <a:headEnd len="sm" w="sm" type="none"/>
            <a:tailEnd len="sm" w="sm" type="none"/>
          </a:ln>
        </p:spPr>
      </p:cxnSp>
      <p:cxnSp>
        <p:nvCxnSpPr>
          <p:cNvPr id="540" name="Google Shape;540;p44"/>
          <p:cNvCxnSpPr>
            <a:endCxn id="531" idx="1"/>
          </p:cNvCxnSpPr>
          <p:nvPr/>
        </p:nvCxnSpPr>
        <p:spPr>
          <a:xfrm>
            <a:off x="7435839" y="2761532"/>
            <a:ext cx="1703400" cy="2842200"/>
          </a:xfrm>
          <a:prstGeom prst="straightConnector1">
            <a:avLst/>
          </a:prstGeom>
          <a:noFill/>
          <a:ln cap="flat" cmpd="sng" w="12700">
            <a:solidFill>
              <a:srgbClr val="0000FF"/>
            </a:solidFill>
            <a:prstDash val="solid"/>
            <a:round/>
            <a:headEnd len="sm" w="sm" type="none"/>
            <a:tailEnd len="sm" w="sm" type="none"/>
          </a:ln>
        </p:spPr>
      </p:cxnSp>
      <p:cxnSp>
        <p:nvCxnSpPr>
          <p:cNvPr id="541" name="Google Shape;541;p44"/>
          <p:cNvCxnSpPr>
            <a:endCxn id="526" idx="1"/>
          </p:cNvCxnSpPr>
          <p:nvPr/>
        </p:nvCxnSpPr>
        <p:spPr>
          <a:xfrm flipH="1" rot="10800000">
            <a:off x="7435825" y="2354508"/>
            <a:ext cx="1730400" cy="407100"/>
          </a:xfrm>
          <a:prstGeom prst="straightConnector1">
            <a:avLst/>
          </a:prstGeom>
          <a:noFill/>
          <a:ln cap="flat" cmpd="sng" w="12700">
            <a:solidFill>
              <a:srgbClr val="0000FF"/>
            </a:solidFill>
            <a:prstDash val="solid"/>
            <a:round/>
            <a:headEnd len="sm" w="sm" type="none"/>
            <a:tailEnd len="sm" w="sm" type="none"/>
          </a:ln>
        </p:spPr>
      </p:cxnSp>
      <p:cxnSp>
        <p:nvCxnSpPr>
          <p:cNvPr id="542" name="Google Shape;542;p44"/>
          <p:cNvCxnSpPr>
            <a:endCxn id="531" idx="1"/>
          </p:cNvCxnSpPr>
          <p:nvPr/>
        </p:nvCxnSpPr>
        <p:spPr>
          <a:xfrm>
            <a:off x="7458039" y="4807832"/>
            <a:ext cx="1681200" cy="795900"/>
          </a:xfrm>
          <a:prstGeom prst="straightConnector1">
            <a:avLst/>
          </a:prstGeom>
          <a:noFill/>
          <a:ln cap="flat" cmpd="sng" w="12700">
            <a:solidFill>
              <a:srgbClr val="0000FF"/>
            </a:solidFill>
            <a:prstDash val="solid"/>
            <a:round/>
            <a:headEnd len="sm" w="sm" type="none"/>
            <a:tailEnd len="sm" w="sm" type="none"/>
          </a:ln>
        </p:spPr>
      </p:cxnSp>
      <p:cxnSp>
        <p:nvCxnSpPr>
          <p:cNvPr id="543" name="Google Shape;543;p44"/>
          <p:cNvCxnSpPr>
            <a:endCxn id="526" idx="1"/>
          </p:cNvCxnSpPr>
          <p:nvPr/>
        </p:nvCxnSpPr>
        <p:spPr>
          <a:xfrm flipH="1" rot="10800000">
            <a:off x="7458025" y="2354507"/>
            <a:ext cx="1708200" cy="2453400"/>
          </a:xfrm>
          <a:prstGeom prst="straightConnector1">
            <a:avLst/>
          </a:prstGeom>
          <a:noFill/>
          <a:ln cap="flat" cmpd="sng" w="12700">
            <a:solidFill>
              <a:srgbClr val="0000FF"/>
            </a:solidFill>
            <a:prstDash val="solid"/>
            <a:round/>
            <a:headEnd len="sm" w="sm" type="none"/>
            <a:tailEnd len="sm" w="sm" type="none"/>
          </a:ln>
        </p:spPr>
      </p:cxnSp>
      <p:cxnSp>
        <p:nvCxnSpPr>
          <p:cNvPr id="544" name="Google Shape;544;p44"/>
          <p:cNvCxnSpPr>
            <a:endCxn id="545" idx="1"/>
          </p:cNvCxnSpPr>
          <p:nvPr/>
        </p:nvCxnSpPr>
        <p:spPr>
          <a:xfrm>
            <a:off x="7466139" y="4807782"/>
            <a:ext cx="1673100" cy="27600"/>
          </a:xfrm>
          <a:prstGeom prst="straightConnector1">
            <a:avLst/>
          </a:prstGeom>
          <a:noFill/>
          <a:ln cap="flat" cmpd="sng" w="12700">
            <a:solidFill>
              <a:srgbClr val="0000FF"/>
            </a:solidFill>
            <a:prstDash val="solid"/>
            <a:round/>
            <a:headEnd len="sm" w="sm" type="none"/>
            <a:tailEnd len="sm" w="sm" type="none"/>
          </a:ln>
        </p:spPr>
      </p:cxnSp>
      <p:cxnSp>
        <p:nvCxnSpPr>
          <p:cNvPr id="546" name="Google Shape;546;p44"/>
          <p:cNvCxnSpPr>
            <a:endCxn id="528" idx="1"/>
          </p:cNvCxnSpPr>
          <p:nvPr/>
        </p:nvCxnSpPr>
        <p:spPr>
          <a:xfrm>
            <a:off x="7435838" y="2761532"/>
            <a:ext cx="1703400" cy="1242000"/>
          </a:xfrm>
          <a:prstGeom prst="straightConnector1">
            <a:avLst/>
          </a:prstGeom>
          <a:noFill/>
          <a:ln cap="flat" cmpd="sng" w="12700">
            <a:solidFill>
              <a:srgbClr val="0000FF"/>
            </a:solidFill>
            <a:prstDash val="solid"/>
            <a:round/>
            <a:headEnd len="sm" w="sm" type="none"/>
            <a:tailEnd len="sm" w="sm" type="none"/>
          </a:ln>
        </p:spPr>
      </p:cxnSp>
      <p:sp>
        <p:nvSpPr>
          <p:cNvPr id="526" name="Google Shape;526;p44"/>
          <p:cNvSpPr txBox="1"/>
          <p:nvPr/>
        </p:nvSpPr>
        <p:spPr>
          <a:xfrm>
            <a:off x="9166225" y="2031342"/>
            <a:ext cx="1200150" cy="646331"/>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Willie Nelson</a:t>
            </a:r>
            <a:endParaRPr b="0" i="0" sz="1800" u="none" cap="none" strike="noStrike">
              <a:solidFill>
                <a:schemeClr val="dk1"/>
              </a:solidFill>
              <a:latin typeface="Gill Sans"/>
              <a:ea typeface="Gill Sans"/>
              <a:cs typeface="Gill Sans"/>
              <a:sym typeface="Gill Sans"/>
            </a:endParaRPr>
          </a:p>
        </p:txBody>
      </p:sp>
      <p:sp>
        <p:nvSpPr>
          <p:cNvPr id="523" name="Google Shape;523;p44"/>
          <p:cNvSpPr txBox="1"/>
          <p:nvPr/>
        </p:nvSpPr>
        <p:spPr>
          <a:xfrm>
            <a:off x="9166225" y="3082266"/>
            <a:ext cx="1186668"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Rose Bowl</a:t>
            </a:r>
            <a:endParaRPr b="0" i="0" sz="1800" u="none" cap="none" strike="noStrike">
              <a:solidFill>
                <a:schemeClr val="dk1"/>
              </a:solidFill>
              <a:latin typeface="Gill Sans"/>
              <a:ea typeface="Gill Sans"/>
              <a:cs typeface="Gill Sans"/>
              <a:sym typeface="Gill Sans"/>
            </a:endParaRPr>
          </a:p>
        </p:txBody>
      </p:sp>
      <p:sp>
        <p:nvSpPr>
          <p:cNvPr id="528" name="Google Shape;528;p44"/>
          <p:cNvSpPr txBox="1"/>
          <p:nvPr/>
        </p:nvSpPr>
        <p:spPr>
          <a:xfrm>
            <a:off x="9139238" y="3818866"/>
            <a:ext cx="1217962"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Bossa nova</a:t>
            </a:r>
            <a:endParaRPr b="0" i="0" sz="1400" u="none" cap="none" strike="noStrike">
              <a:solidFill>
                <a:srgbClr val="000000"/>
              </a:solidFill>
              <a:latin typeface="Arial"/>
              <a:ea typeface="Arial"/>
              <a:cs typeface="Arial"/>
              <a:sym typeface="Arial"/>
            </a:endParaRPr>
          </a:p>
        </p:txBody>
      </p:sp>
      <p:sp>
        <p:nvSpPr>
          <p:cNvPr id="531" name="Google Shape;531;p44"/>
          <p:cNvSpPr txBox="1"/>
          <p:nvPr/>
        </p:nvSpPr>
        <p:spPr>
          <a:xfrm>
            <a:off x="9139239" y="5419066"/>
            <a:ext cx="797013"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Matrix</a:t>
            </a:r>
            <a:endParaRPr b="0" i="0" sz="1400" u="none" cap="none" strike="noStrike">
              <a:solidFill>
                <a:srgbClr val="000000"/>
              </a:solidFill>
              <a:latin typeface="Arial"/>
              <a:ea typeface="Arial"/>
              <a:cs typeface="Arial"/>
              <a:sym typeface="Arial"/>
            </a:endParaRPr>
          </a:p>
        </p:txBody>
      </p:sp>
      <p:sp>
        <p:nvSpPr>
          <p:cNvPr id="545" name="Google Shape;545;p44"/>
          <p:cNvSpPr txBox="1"/>
          <p:nvPr/>
        </p:nvSpPr>
        <p:spPr>
          <a:xfrm>
            <a:off x="9139239" y="4650716"/>
            <a:ext cx="753283" cy="369332"/>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I love </a:t>
            </a:r>
            <a:r>
              <a:rPr b="0" i="0" lang="en-US" sz="1800" u="none" cap="none" strike="noStrike">
                <a:solidFill>
                  <a:schemeClr val="dk1"/>
                </a:solidFill>
                <a:latin typeface="Merriweather Sans"/>
                <a:ea typeface="Merriweather Sans"/>
                <a:cs typeface="Merriweather Sans"/>
                <a:sym typeface="Merriweather Sans"/>
              </a:rPr>
              <a:t></a:t>
            </a:r>
            <a:endParaRPr b="0" i="0" sz="1800" u="none" cap="none" strike="noStrike">
              <a:solidFill>
                <a:schemeClr val="dk1"/>
              </a:solidFill>
              <a:latin typeface="Gill Sans"/>
              <a:ea typeface="Gill Sans"/>
              <a:cs typeface="Gill Sans"/>
              <a:sym typeface="Gill Sans"/>
            </a:endParaRPr>
          </a:p>
        </p:txBody>
      </p:sp>
      <p:cxnSp>
        <p:nvCxnSpPr>
          <p:cNvPr id="547" name="Google Shape;547;p44"/>
          <p:cNvCxnSpPr>
            <a:stCxn id="545" idx="1"/>
          </p:cNvCxnSpPr>
          <p:nvPr/>
        </p:nvCxnSpPr>
        <p:spPr>
          <a:xfrm rot="10800000">
            <a:off x="7466139" y="4155282"/>
            <a:ext cx="1673100" cy="680100"/>
          </a:xfrm>
          <a:prstGeom prst="straightConnector1">
            <a:avLst/>
          </a:prstGeom>
          <a:noFill/>
          <a:ln cap="flat" cmpd="sng" w="12700">
            <a:solidFill>
              <a:srgbClr val="0000FF"/>
            </a:solidFill>
            <a:prstDash val="solid"/>
            <a:round/>
            <a:headEnd len="sm" w="sm" type="none"/>
            <a:tailEnd len="sm" w="sm" type="none"/>
          </a:ln>
        </p:spPr>
      </p:cxnSp>
      <p:cxnSp>
        <p:nvCxnSpPr>
          <p:cNvPr id="548" name="Google Shape;548;p44"/>
          <p:cNvCxnSpPr>
            <a:endCxn id="528" idx="1"/>
          </p:cNvCxnSpPr>
          <p:nvPr/>
        </p:nvCxnSpPr>
        <p:spPr>
          <a:xfrm flipH="1" rot="10800000">
            <a:off x="7466138" y="4003532"/>
            <a:ext cx="1673100" cy="151800"/>
          </a:xfrm>
          <a:prstGeom prst="straightConnector1">
            <a:avLst/>
          </a:prstGeom>
          <a:noFill/>
          <a:ln cap="flat" cmpd="sng" w="12700">
            <a:solidFill>
              <a:srgbClr val="0000FF"/>
            </a:solidFill>
            <a:prstDash val="solid"/>
            <a:round/>
            <a:headEnd len="sm" w="sm" type="none"/>
            <a:tailEnd len="sm" w="sm" type="none"/>
          </a:ln>
        </p:spPr>
      </p:cxnSp>
      <p:cxnSp>
        <p:nvCxnSpPr>
          <p:cNvPr id="549" name="Google Shape;549;p44"/>
          <p:cNvCxnSpPr>
            <a:endCxn id="531" idx="1"/>
          </p:cNvCxnSpPr>
          <p:nvPr/>
        </p:nvCxnSpPr>
        <p:spPr>
          <a:xfrm flipH="1" rot="10800000">
            <a:off x="7453239" y="5603732"/>
            <a:ext cx="1686000" cy="526500"/>
          </a:xfrm>
          <a:prstGeom prst="straightConnector1">
            <a:avLst/>
          </a:prstGeom>
          <a:noFill/>
          <a:ln cap="flat" cmpd="sng" w="12700">
            <a:solidFill>
              <a:srgbClr val="0000FF"/>
            </a:solidFill>
            <a:prstDash val="solid"/>
            <a:round/>
            <a:headEnd len="sm" w="sm" type="none"/>
            <a:tailEnd len="sm" w="sm" type="none"/>
          </a:ln>
        </p:spPr>
      </p:cxnSp>
      <p:pic>
        <p:nvPicPr>
          <p:cNvPr id="550" name="Google Shape;550;p44"/>
          <p:cNvPicPr preferRelativeResize="0"/>
          <p:nvPr/>
        </p:nvPicPr>
        <p:blipFill rotWithShape="1">
          <a:blip r:embed="rId12">
            <a:alphaModFix/>
          </a:blip>
          <a:srcRect b="0" l="0" r="0" t="0"/>
          <a:stretch/>
        </p:blipFill>
        <p:spPr>
          <a:xfrm>
            <a:off x="6978650" y="2542390"/>
            <a:ext cx="397032" cy="452139"/>
          </a:xfrm>
          <a:prstGeom prst="rect">
            <a:avLst/>
          </a:prstGeom>
          <a:noFill/>
          <a:ln>
            <a:noFill/>
          </a:ln>
        </p:spPr>
      </p:pic>
      <p:pic>
        <p:nvPicPr>
          <p:cNvPr descr="Screen Shot 2015-12-14 at 4.29.20 PM.png" id="551" name="Google Shape;551;p44"/>
          <p:cNvPicPr preferRelativeResize="0"/>
          <p:nvPr/>
        </p:nvPicPr>
        <p:blipFill rotWithShape="1">
          <a:blip r:embed="rId9">
            <a:alphaModFix/>
          </a:blip>
          <a:srcRect b="0" l="0" r="0" t="0"/>
          <a:stretch/>
        </p:blipFill>
        <p:spPr>
          <a:xfrm>
            <a:off x="6981019" y="1870694"/>
            <a:ext cx="472294" cy="4838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6" name="Shape 556"/>
        <p:cNvGrpSpPr/>
        <p:nvPr/>
      </p:nvGrpSpPr>
      <p:grpSpPr>
        <a:xfrm>
          <a:off x="0" y="0"/>
          <a:ext cx="0" cy="0"/>
          <a:chOff x="0" y="0"/>
          <a:chExt cx="0" cy="0"/>
        </a:xfrm>
      </p:grpSpPr>
      <p:sp>
        <p:nvSpPr>
          <p:cNvPr id="557" name="Google Shape;557;p45"/>
          <p:cNvSpPr txBox="1"/>
          <p:nvPr>
            <p:ph type="title"/>
          </p:nvPr>
        </p:nvSpPr>
        <p:spPr>
          <a:xfrm>
            <a:off x="1981200" y="152400"/>
            <a:ext cx="85725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Collective classification*</a:t>
            </a:r>
            <a:endParaRPr>
              <a:latin typeface="Bookman Old Style"/>
              <a:ea typeface="Bookman Old Style"/>
              <a:cs typeface="Bookman Old Style"/>
              <a:sym typeface="Bookman Old Style"/>
            </a:endParaRPr>
          </a:p>
        </p:txBody>
      </p:sp>
      <p:sp>
        <p:nvSpPr>
          <p:cNvPr id="558" name="Google Shape;558;p45"/>
          <p:cNvSpPr txBox="1"/>
          <p:nvPr/>
        </p:nvSpPr>
        <p:spPr>
          <a:xfrm>
            <a:off x="641268" y="1236664"/>
            <a:ext cx="11287495" cy="25479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chemeClr val="accent1"/>
              </a:buClr>
              <a:buSzPts val="1976"/>
              <a:buFont typeface="Noto Sans Symbols"/>
              <a:buChar char="🞂"/>
            </a:pPr>
            <a:r>
              <a:rPr b="0" i="0" lang="en-US" sz="2600" u="none" cap="none" strike="noStrike">
                <a:solidFill>
                  <a:schemeClr val="dk1"/>
                </a:solidFill>
                <a:latin typeface="Gill Sans"/>
                <a:ea typeface="Gill Sans"/>
                <a:cs typeface="Gill Sans"/>
                <a:sym typeface="Gill Sans"/>
              </a:rPr>
              <a:t>Given a set of trait labels (e.g., liberal or not), label the other objects in the network accurately</a:t>
            </a:r>
            <a:endParaRPr b="0" i="0" sz="2600" u="none" cap="none" strike="noStrike">
              <a:solidFill>
                <a:schemeClr val="dk1"/>
              </a:solidFill>
              <a:latin typeface="Bookman Old Style"/>
              <a:ea typeface="Bookman Old Style"/>
              <a:cs typeface="Bookman Old Style"/>
              <a:sym typeface="Bookman Old Style"/>
            </a:endParaRPr>
          </a:p>
        </p:txBody>
      </p:sp>
      <p:cxnSp>
        <p:nvCxnSpPr>
          <p:cNvPr id="559" name="Google Shape;559;p45"/>
          <p:cNvCxnSpPr/>
          <p:nvPr/>
        </p:nvCxnSpPr>
        <p:spPr>
          <a:xfrm>
            <a:off x="7429553" y="3865581"/>
            <a:ext cx="609600" cy="1588"/>
          </a:xfrm>
          <a:prstGeom prst="straightConnector1">
            <a:avLst/>
          </a:prstGeom>
          <a:noFill/>
          <a:ln cap="flat" cmpd="sng" w="25400">
            <a:solidFill>
              <a:srgbClr val="000000"/>
            </a:solidFill>
            <a:prstDash val="solid"/>
            <a:round/>
            <a:headEnd len="sm" w="sm" type="none"/>
            <a:tailEnd len="sm" w="sm" type="none"/>
          </a:ln>
        </p:spPr>
      </p:cxnSp>
      <p:sp>
        <p:nvSpPr>
          <p:cNvPr id="560" name="Google Shape;560;p45"/>
          <p:cNvSpPr/>
          <p:nvPr/>
        </p:nvSpPr>
        <p:spPr>
          <a:xfrm>
            <a:off x="6162832" y="3681431"/>
            <a:ext cx="83185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Alice</a:t>
            </a:r>
            <a:endParaRPr b="0" i="0" sz="1800" u="none" cap="none" strike="noStrike">
              <a:solidFill>
                <a:schemeClr val="dk1"/>
              </a:solidFill>
              <a:latin typeface="Corbel"/>
              <a:ea typeface="Corbel"/>
              <a:cs typeface="Corbel"/>
              <a:sym typeface="Corbel"/>
            </a:endParaRPr>
          </a:p>
        </p:txBody>
      </p:sp>
      <p:sp>
        <p:nvSpPr>
          <p:cNvPr id="561" name="Google Shape;561;p45"/>
          <p:cNvSpPr/>
          <p:nvPr/>
        </p:nvSpPr>
        <p:spPr>
          <a:xfrm>
            <a:off x="8675852" y="3678256"/>
            <a:ext cx="7363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David</a:t>
            </a:r>
            <a:endParaRPr b="0" i="0" sz="1400" u="none" cap="none" strike="noStrike">
              <a:solidFill>
                <a:schemeClr val="dk1"/>
              </a:solidFill>
              <a:latin typeface="Corbel"/>
              <a:ea typeface="Corbel"/>
              <a:cs typeface="Corbel"/>
              <a:sym typeface="Corbel"/>
            </a:endParaRPr>
          </a:p>
        </p:txBody>
      </p:sp>
      <p:cxnSp>
        <p:nvCxnSpPr>
          <p:cNvPr id="562" name="Google Shape;562;p45"/>
          <p:cNvCxnSpPr>
            <a:endCxn id="563" idx="1"/>
          </p:cNvCxnSpPr>
          <p:nvPr/>
        </p:nvCxnSpPr>
        <p:spPr>
          <a:xfrm>
            <a:off x="2452600" y="5581574"/>
            <a:ext cx="1713000" cy="237300"/>
          </a:xfrm>
          <a:prstGeom prst="straightConnector1">
            <a:avLst/>
          </a:prstGeom>
          <a:noFill/>
          <a:ln cap="flat" cmpd="sng" w="12700">
            <a:solidFill>
              <a:schemeClr val="accent1"/>
            </a:solidFill>
            <a:prstDash val="solid"/>
            <a:round/>
            <a:headEnd len="sm" w="sm" type="none"/>
            <a:tailEnd len="sm" w="sm" type="none"/>
          </a:ln>
        </p:spPr>
      </p:cxnSp>
      <p:cxnSp>
        <p:nvCxnSpPr>
          <p:cNvPr id="564" name="Google Shape;564;p45"/>
          <p:cNvCxnSpPr>
            <a:endCxn id="563" idx="1"/>
          </p:cNvCxnSpPr>
          <p:nvPr/>
        </p:nvCxnSpPr>
        <p:spPr>
          <a:xfrm flipH="1" rot="10800000">
            <a:off x="2435200" y="5818874"/>
            <a:ext cx="1730400" cy="407100"/>
          </a:xfrm>
          <a:prstGeom prst="straightConnector1">
            <a:avLst/>
          </a:prstGeom>
          <a:noFill/>
          <a:ln cap="flat" cmpd="sng" w="12700">
            <a:solidFill>
              <a:schemeClr val="accent1"/>
            </a:solidFill>
            <a:prstDash val="solid"/>
            <a:round/>
            <a:headEnd len="sm" w="sm" type="none"/>
            <a:tailEnd len="sm" w="sm" type="none"/>
          </a:ln>
        </p:spPr>
      </p:cxnSp>
      <p:sp>
        <p:nvSpPr>
          <p:cNvPr id="563" name="Google Shape;563;p45"/>
          <p:cNvSpPr txBox="1"/>
          <p:nvPr/>
        </p:nvSpPr>
        <p:spPr>
          <a:xfrm>
            <a:off x="4165600" y="5495708"/>
            <a:ext cx="1200150" cy="646331"/>
          </a:xfrm>
          <a:prstGeom prst="rect">
            <a:avLst/>
          </a:pr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Willie Nelson</a:t>
            </a:r>
            <a:endParaRPr b="0" i="0" sz="1800" u="none" cap="none" strike="noStrike">
              <a:solidFill>
                <a:schemeClr val="dk1"/>
              </a:solidFill>
              <a:latin typeface="Gill Sans"/>
              <a:ea typeface="Gill Sans"/>
              <a:cs typeface="Gill Sans"/>
              <a:sym typeface="Gill Sans"/>
            </a:endParaRPr>
          </a:p>
        </p:txBody>
      </p:sp>
      <p:sp>
        <p:nvSpPr>
          <p:cNvPr id="565" name="Google Shape;565;p45"/>
          <p:cNvSpPr txBox="1"/>
          <p:nvPr/>
        </p:nvSpPr>
        <p:spPr>
          <a:xfrm>
            <a:off x="5894022" y="4600585"/>
            <a:ext cx="4978504" cy="664797"/>
          </a:xfrm>
          <a:prstGeom prst="rect">
            <a:avLst/>
          </a:prstGeom>
          <a:noFill/>
          <a:ln>
            <a:noFill/>
          </a:ln>
        </p:spPr>
        <p:txBody>
          <a:bodyPr anchorCtr="0" anchor="t" bIns="45700" lIns="91425" spcFirstLastPara="1" rIns="91425" wrap="square" tIns="45700">
            <a:spAutoFit/>
          </a:bodyPr>
          <a:lstStyle/>
          <a:p>
            <a:pPr indent="0" lvl="1" marL="274638" marR="0" rtl="0" algn="l">
              <a:lnSpc>
                <a:spcPct val="90000"/>
              </a:lnSpc>
              <a:spcBef>
                <a:spcPts val="0"/>
              </a:spcBef>
              <a:spcAft>
                <a:spcPts val="0"/>
              </a:spcAft>
              <a:buClr>
                <a:srgbClr val="000000"/>
              </a:buClr>
              <a:buSzPts val="2300"/>
              <a:buFont typeface="Arial"/>
              <a:buNone/>
            </a:pPr>
            <a:r>
              <a:rPr b="0" i="0" lang="en-US" sz="2300" u="none" cap="none" strike="noStrike">
                <a:solidFill>
                  <a:srgbClr val="0000FF"/>
                </a:solidFill>
                <a:latin typeface="Bookman Old Style"/>
                <a:ea typeface="Bookman Old Style"/>
                <a:cs typeface="Bookman Old Style"/>
                <a:sym typeface="Bookman Old Style"/>
              </a:rPr>
              <a:t>Latent links</a:t>
            </a:r>
            <a:endParaRPr b="0" i="0" sz="2300" u="none" cap="none" strike="noStrike">
              <a:solidFill>
                <a:schemeClr val="dk1"/>
              </a:solidFill>
              <a:latin typeface="Bookman Old Style"/>
              <a:ea typeface="Bookman Old Style"/>
              <a:cs typeface="Bookman Old Style"/>
              <a:sym typeface="Bookman Old Style"/>
            </a:endParaRPr>
          </a:p>
          <a:p>
            <a:pPr indent="0" lvl="1" marL="274638"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Trait due to common unobserved factor</a:t>
            </a:r>
            <a:endParaRPr b="0" i="0" sz="1400" u="none" cap="none" strike="noStrike">
              <a:solidFill>
                <a:srgbClr val="000000"/>
              </a:solidFill>
              <a:latin typeface="Arial"/>
              <a:ea typeface="Arial"/>
              <a:cs typeface="Arial"/>
              <a:sym typeface="Arial"/>
            </a:endParaRPr>
          </a:p>
        </p:txBody>
      </p:sp>
      <p:sp>
        <p:nvSpPr>
          <p:cNvPr id="566" name="Google Shape;566;p45"/>
          <p:cNvSpPr txBox="1"/>
          <p:nvPr/>
        </p:nvSpPr>
        <p:spPr>
          <a:xfrm>
            <a:off x="1549400" y="2779012"/>
            <a:ext cx="4788004" cy="664797"/>
          </a:xfrm>
          <a:prstGeom prst="rect">
            <a:avLst/>
          </a:prstGeom>
          <a:noFill/>
          <a:ln>
            <a:noFill/>
          </a:ln>
        </p:spPr>
        <p:txBody>
          <a:bodyPr anchorCtr="0" anchor="t" bIns="45700" lIns="91425" spcFirstLastPara="1" rIns="91425" wrap="square" tIns="45700">
            <a:spAutoFit/>
          </a:bodyPr>
          <a:lstStyle/>
          <a:p>
            <a:pPr indent="0" lvl="1" marL="274638" marR="0" rtl="0" algn="l">
              <a:lnSpc>
                <a:spcPct val="90000"/>
              </a:lnSpc>
              <a:spcBef>
                <a:spcPts val="0"/>
              </a:spcBef>
              <a:spcAft>
                <a:spcPts val="0"/>
              </a:spcAft>
              <a:buClr>
                <a:srgbClr val="000000"/>
              </a:buClr>
              <a:buSzPts val="2300"/>
              <a:buFont typeface="Arial"/>
              <a:buNone/>
            </a:pPr>
            <a:r>
              <a:rPr b="0" i="0" lang="en-US" sz="2300" u="none" cap="none" strike="noStrike">
                <a:solidFill>
                  <a:srgbClr val="0000FF"/>
                </a:solidFill>
                <a:latin typeface="Bookman Old Style"/>
                <a:ea typeface="Bookman Old Style"/>
                <a:cs typeface="Bookman Old Style"/>
                <a:sym typeface="Bookman Old Style"/>
              </a:rPr>
              <a:t>No links </a:t>
            </a:r>
            <a:endParaRPr b="0" i="0" sz="1400" u="none" cap="none" strike="noStrike">
              <a:solidFill>
                <a:srgbClr val="000000"/>
              </a:solidFill>
              <a:latin typeface="Arial"/>
              <a:ea typeface="Arial"/>
              <a:cs typeface="Arial"/>
              <a:sym typeface="Arial"/>
            </a:endParaRPr>
          </a:p>
          <a:p>
            <a:pPr indent="0" lvl="1" marL="274638"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Traditional ML: independent traits</a:t>
            </a:r>
            <a:endParaRPr b="0" i="0" sz="1800" u="none" cap="none" strike="noStrike">
              <a:solidFill>
                <a:schemeClr val="dk1"/>
              </a:solidFill>
              <a:latin typeface="Bookman Old Style"/>
              <a:ea typeface="Bookman Old Style"/>
              <a:cs typeface="Bookman Old Style"/>
              <a:sym typeface="Bookman Old Style"/>
            </a:endParaRPr>
          </a:p>
        </p:txBody>
      </p:sp>
      <p:sp>
        <p:nvSpPr>
          <p:cNvPr id="567" name="Google Shape;567;p45"/>
          <p:cNvSpPr txBox="1"/>
          <p:nvPr/>
        </p:nvSpPr>
        <p:spPr>
          <a:xfrm>
            <a:off x="6008111" y="2672136"/>
            <a:ext cx="5445146" cy="678647"/>
          </a:xfrm>
          <a:prstGeom prst="rect">
            <a:avLst/>
          </a:prstGeom>
          <a:noFill/>
          <a:ln>
            <a:noFill/>
          </a:ln>
        </p:spPr>
        <p:txBody>
          <a:bodyPr anchorCtr="0" anchor="t" bIns="45700" lIns="91425" spcFirstLastPara="1" rIns="91425" wrap="square" tIns="45700">
            <a:spAutoFit/>
          </a:bodyPr>
          <a:lstStyle/>
          <a:p>
            <a:pPr indent="0" lvl="1" marL="274638" marR="0" rtl="0" algn="l">
              <a:lnSpc>
                <a:spcPct val="90000"/>
              </a:lnSpc>
              <a:spcBef>
                <a:spcPts val="0"/>
              </a:spcBef>
              <a:spcAft>
                <a:spcPts val="0"/>
              </a:spcAft>
              <a:buClr>
                <a:srgbClr val="000000"/>
              </a:buClr>
              <a:buSzPts val="2400"/>
              <a:buFont typeface="Arial"/>
              <a:buNone/>
            </a:pPr>
            <a:r>
              <a:rPr b="0" i="0" lang="en-US" sz="2400" u="none" cap="none" strike="noStrike">
                <a:solidFill>
                  <a:srgbClr val="FF6600"/>
                </a:solidFill>
                <a:latin typeface="Bookman Old Style"/>
                <a:ea typeface="Bookman Old Style"/>
                <a:cs typeface="Bookman Old Style"/>
                <a:sym typeface="Bookman Old Style"/>
              </a:rPr>
              <a:t>Social links</a:t>
            </a:r>
            <a:endParaRPr b="0" i="0" sz="1400" u="none" cap="none" strike="noStrike">
              <a:solidFill>
                <a:srgbClr val="000000"/>
              </a:solidFill>
              <a:latin typeface="Arial"/>
              <a:ea typeface="Arial"/>
              <a:cs typeface="Arial"/>
              <a:sym typeface="Arial"/>
            </a:endParaRPr>
          </a:p>
          <a:p>
            <a:pPr indent="0" lvl="1" marL="274638"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Friends &lt;-&gt; common trait</a:t>
            </a:r>
            <a:endParaRPr b="0" i="0" sz="1800" u="none" cap="none" strike="noStrike">
              <a:solidFill>
                <a:schemeClr val="dk1"/>
              </a:solidFill>
              <a:latin typeface="Bookman Old Style"/>
              <a:ea typeface="Bookman Old Style"/>
              <a:cs typeface="Bookman Old Style"/>
              <a:sym typeface="Bookman Old Style"/>
            </a:endParaRPr>
          </a:p>
        </p:txBody>
      </p:sp>
      <p:sp>
        <p:nvSpPr>
          <p:cNvPr id="568" name="Google Shape;568;p45"/>
          <p:cNvSpPr txBox="1"/>
          <p:nvPr/>
        </p:nvSpPr>
        <p:spPr>
          <a:xfrm>
            <a:off x="1514371" y="4612274"/>
            <a:ext cx="4788004" cy="678647"/>
          </a:xfrm>
          <a:prstGeom prst="rect">
            <a:avLst/>
          </a:prstGeom>
          <a:noFill/>
          <a:ln>
            <a:noFill/>
          </a:ln>
        </p:spPr>
        <p:txBody>
          <a:bodyPr anchorCtr="0" anchor="t" bIns="45700" lIns="91425" spcFirstLastPara="1" rIns="91425" wrap="square" tIns="45700">
            <a:spAutoFit/>
          </a:bodyPr>
          <a:lstStyle/>
          <a:p>
            <a:pPr indent="0" lvl="1" marL="274638" marR="0" rtl="0" algn="l">
              <a:lnSpc>
                <a:spcPct val="90000"/>
              </a:lnSpc>
              <a:spcBef>
                <a:spcPts val="0"/>
              </a:spcBef>
              <a:spcAft>
                <a:spcPts val="0"/>
              </a:spcAft>
              <a:buClr>
                <a:srgbClr val="000000"/>
              </a:buClr>
              <a:buSzPts val="2400"/>
              <a:buFont typeface="Arial"/>
              <a:buNone/>
            </a:pPr>
            <a:r>
              <a:rPr b="0" i="0" lang="en-US" sz="2400" u="none" cap="none" strike="noStrike">
                <a:solidFill>
                  <a:srgbClr val="CC00CC"/>
                </a:solidFill>
                <a:latin typeface="Bookman Old Style"/>
                <a:ea typeface="Bookman Old Style"/>
                <a:cs typeface="Bookman Old Style"/>
                <a:sym typeface="Bookman Old Style"/>
              </a:rPr>
              <a:t>Interest group links</a:t>
            </a:r>
            <a:endParaRPr b="0" i="0" sz="1400" u="none" cap="none" strike="noStrike">
              <a:solidFill>
                <a:srgbClr val="000000"/>
              </a:solidFill>
              <a:latin typeface="Arial"/>
              <a:ea typeface="Arial"/>
              <a:cs typeface="Arial"/>
              <a:sym typeface="Arial"/>
            </a:endParaRPr>
          </a:p>
          <a:p>
            <a:pPr indent="0" lvl="1" marL="274638"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Affiliation &lt;-&gt; common trait</a:t>
            </a:r>
            <a:endParaRPr b="0" i="0" sz="1800" u="none" cap="none" strike="noStrike">
              <a:solidFill>
                <a:schemeClr val="dk1"/>
              </a:solidFill>
              <a:latin typeface="Bookman Old Style"/>
              <a:ea typeface="Bookman Old Style"/>
              <a:cs typeface="Bookman Old Style"/>
              <a:sym typeface="Bookman Old Style"/>
            </a:endParaRPr>
          </a:p>
        </p:txBody>
      </p:sp>
      <p:sp>
        <p:nvSpPr>
          <p:cNvPr id="569" name="Google Shape;569;p45"/>
          <p:cNvSpPr/>
          <p:nvPr/>
        </p:nvSpPr>
        <p:spPr>
          <a:xfrm>
            <a:off x="7472442" y="5278221"/>
            <a:ext cx="1439774" cy="515937"/>
          </a:xfrm>
          <a:prstGeom prst="ellipse">
            <a:avLst/>
          </a:prstGeom>
          <a:noFill/>
          <a:ln cap="flat" cmpd="sng" w="25400">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Calibri"/>
                <a:ea typeface="Calibri"/>
                <a:cs typeface="Calibri"/>
                <a:sym typeface="Calibri"/>
              </a:rPr>
              <a:t>Liberal parents</a:t>
            </a:r>
            <a:endParaRPr b="0" i="0" sz="1800" u="none" cap="none" strike="noStrike">
              <a:solidFill>
                <a:schemeClr val="dk2"/>
              </a:solidFill>
              <a:latin typeface="Calibri"/>
              <a:ea typeface="Calibri"/>
              <a:cs typeface="Calibri"/>
              <a:sym typeface="Calibri"/>
            </a:endParaRPr>
          </a:p>
        </p:txBody>
      </p:sp>
      <p:cxnSp>
        <p:nvCxnSpPr>
          <p:cNvPr id="570" name="Google Shape;570;p45"/>
          <p:cNvCxnSpPr/>
          <p:nvPr/>
        </p:nvCxnSpPr>
        <p:spPr>
          <a:xfrm>
            <a:off x="8479002" y="5794157"/>
            <a:ext cx="393699" cy="328666"/>
          </a:xfrm>
          <a:prstGeom prst="straightConnector1">
            <a:avLst/>
          </a:prstGeom>
          <a:noFill/>
          <a:ln cap="flat" cmpd="sng" w="25400">
            <a:solidFill>
              <a:srgbClr val="000000"/>
            </a:solidFill>
            <a:prstDash val="solid"/>
            <a:round/>
            <a:headEnd len="sm" w="sm" type="none"/>
            <a:tailEnd len="sm" w="sm" type="none"/>
          </a:ln>
        </p:spPr>
      </p:cxnSp>
      <p:cxnSp>
        <p:nvCxnSpPr>
          <p:cNvPr id="571" name="Google Shape;571;p45"/>
          <p:cNvCxnSpPr/>
          <p:nvPr/>
        </p:nvCxnSpPr>
        <p:spPr>
          <a:xfrm flipH="1">
            <a:off x="7578778" y="5794157"/>
            <a:ext cx="396874" cy="328666"/>
          </a:xfrm>
          <a:prstGeom prst="straightConnector1">
            <a:avLst/>
          </a:prstGeom>
          <a:noFill/>
          <a:ln cap="flat" cmpd="sng" w="25400">
            <a:solidFill>
              <a:srgbClr val="000000"/>
            </a:solidFill>
            <a:prstDash val="solid"/>
            <a:round/>
            <a:headEnd len="sm" w="sm" type="none"/>
            <a:tailEnd len="sm" w="sm" type="none"/>
          </a:ln>
        </p:spPr>
      </p:cxnSp>
      <p:sp>
        <p:nvSpPr>
          <p:cNvPr id="572" name="Google Shape;572;p45"/>
          <p:cNvSpPr txBox="1"/>
          <p:nvPr/>
        </p:nvSpPr>
        <p:spPr>
          <a:xfrm>
            <a:off x="4586367" y="1927793"/>
            <a:ext cx="412750"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Gill Sans"/>
                <a:ea typeface="Gill Sans"/>
                <a:cs typeface="Gill Sans"/>
                <a:sym typeface="Gill Sans"/>
              </a:rPr>
              <a:t>Is</a:t>
            </a:r>
            <a:endParaRPr b="0" i="0" sz="1400" u="none" cap="none" strike="noStrike">
              <a:solidFill>
                <a:srgbClr val="000000"/>
              </a:solidFill>
              <a:latin typeface="Arial"/>
              <a:ea typeface="Arial"/>
              <a:cs typeface="Arial"/>
              <a:sym typeface="Arial"/>
            </a:endParaRPr>
          </a:p>
        </p:txBody>
      </p:sp>
      <p:sp>
        <p:nvSpPr>
          <p:cNvPr id="573" name="Google Shape;573;p45"/>
          <p:cNvSpPr txBox="1"/>
          <p:nvPr/>
        </p:nvSpPr>
        <p:spPr>
          <a:xfrm>
            <a:off x="6284992" y="1975417"/>
            <a:ext cx="1187450" cy="522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Gill Sans"/>
                <a:ea typeface="Gill Sans"/>
                <a:cs typeface="Gill Sans"/>
                <a:sym typeface="Gill Sans"/>
              </a:rPr>
              <a:t>liberal?</a:t>
            </a:r>
            <a:endParaRPr b="0" i="0" sz="1400" u="none" cap="none" strike="noStrike">
              <a:solidFill>
                <a:srgbClr val="000000"/>
              </a:solidFill>
              <a:latin typeface="Arial"/>
              <a:ea typeface="Arial"/>
              <a:cs typeface="Arial"/>
              <a:sym typeface="Arial"/>
            </a:endParaRPr>
          </a:p>
        </p:txBody>
      </p:sp>
      <p:pic>
        <p:nvPicPr>
          <p:cNvPr id="574" name="Google Shape;574;p45"/>
          <p:cNvPicPr preferRelativeResize="0"/>
          <p:nvPr/>
        </p:nvPicPr>
        <p:blipFill rotWithShape="1">
          <a:blip r:embed="rId3">
            <a:alphaModFix/>
          </a:blip>
          <a:srcRect b="0" l="0" r="0" t="0"/>
          <a:stretch/>
        </p:blipFill>
        <p:spPr>
          <a:xfrm>
            <a:off x="8044529" y="3525856"/>
            <a:ext cx="677491" cy="771525"/>
          </a:xfrm>
          <a:prstGeom prst="rect">
            <a:avLst/>
          </a:prstGeom>
          <a:noFill/>
          <a:ln>
            <a:noFill/>
          </a:ln>
        </p:spPr>
      </p:pic>
      <p:pic>
        <p:nvPicPr>
          <p:cNvPr id="575" name="Google Shape;575;p45"/>
          <p:cNvPicPr preferRelativeResize="0"/>
          <p:nvPr/>
        </p:nvPicPr>
        <p:blipFill rotWithShape="1">
          <a:blip r:embed="rId4">
            <a:alphaModFix/>
          </a:blip>
          <a:srcRect b="0" l="0" r="0" t="0"/>
          <a:stretch/>
        </p:blipFill>
        <p:spPr>
          <a:xfrm>
            <a:off x="5207000" y="3740755"/>
            <a:ext cx="405048" cy="461267"/>
          </a:xfrm>
          <a:prstGeom prst="rect">
            <a:avLst/>
          </a:prstGeom>
          <a:noFill/>
          <a:ln>
            <a:noFill/>
          </a:ln>
        </p:spPr>
      </p:pic>
      <p:pic>
        <p:nvPicPr>
          <p:cNvPr id="576" name="Google Shape;576;p45"/>
          <p:cNvPicPr preferRelativeResize="0"/>
          <p:nvPr/>
        </p:nvPicPr>
        <p:blipFill rotWithShape="1">
          <a:blip r:embed="rId5">
            <a:alphaModFix/>
          </a:blip>
          <a:srcRect b="0" l="0" r="0" t="0"/>
          <a:stretch/>
        </p:blipFill>
        <p:spPr>
          <a:xfrm>
            <a:off x="1974693" y="5916727"/>
            <a:ext cx="543082" cy="618460"/>
          </a:xfrm>
          <a:prstGeom prst="rect">
            <a:avLst/>
          </a:prstGeom>
          <a:noFill/>
          <a:ln>
            <a:noFill/>
          </a:ln>
        </p:spPr>
      </p:pic>
      <p:pic>
        <p:nvPicPr>
          <p:cNvPr id="577" name="Google Shape;577;p45"/>
          <p:cNvPicPr preferRelativeResize="0"/>
          <p:nvPr/>
        </p:nvPicPr>
        <p:blipFill rotWithShape="1">
          <a:blip r:embed="rId5">
            <a:alphaModFix/>
          </a:blip>
          <a:srcRect b="0" l="0" r="0" t="0"/>
          <a:stretch/>
        </p:blipFill>
        <p:spPr>
          <a:xfrm>
            <a:off x="8537659" y="5991007"/>
            <a:ext cx="543082" cy="618460"/>
          </a:xfrm>
          <a:prstGeom prst="rect">
            <a:avLst/>
          </a:prstGeom>
          <a:noFill/>
          <a:ln>
            <a:noFill/>
          </a:ln>
        </p:spPr>
      </p:pic>
      <p:graphicFrame>
        <p:nvGraphicFramePr>
          <p:cNvPr id="578" name="Google Shape;578;p45"/>
          <p:cNvGraphicFramePr/>
          <p:nvPr/>
        </p:nvGraphicFramePr>
        <p:xfrm>
          <a:off x="1739903" y="3495059"/>
          <a:ext cx="3000000" cy="3000000"/>
        </p:xfrm>
        <a:graphic>
          <a:graphicData uri="http://schemas.openxmlformats.org/drawingml/2006/table">
            <a:tbl>
              <a:tblPr bandRow="1" firstRow="1">
                <a:noFill/>
                <a:tableStyleId>{57584E57-4EC6-4F45-A431-261F9410E4D0}</a:tableStyleId>
              </a:tblPr>
              <a:tblGrid>
                <a:gridCol w="1102825"/>
                <a:gridCol w="1102825"/>
                <a:gridCol w="1102825"/>
              </a:tblGrid>
              <a:tr h="3427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Gender</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Location</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Liberal</a:t>
                      </a:r>
                      <a:endParaRPr sz="1600" u="none" cap="none" strike="noStrike"/>
                    </a:p>
                  </a:txBody>
                  <a:tcPr marT="45725" marB="45725" marR="91450" marL="91450"/>
                </a:tc>
              </a:tr>
              <a:tr h="3427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Male</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DC</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Yes</a:t>
                      </a:r>
                      <a:endParaRPr sz="1600" u="none" cap="none" strike="noStrike"/>
                    </a:p>
                  </a:txBody>
                  <a:tcPr marT="45725" marB="45725" marR="91450" marL="91450"/>
                </a:tc>
              </a:tr>
              <a:tr h="3427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Female</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DC</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t>
                      </a:r>
                      <a:endParaRPr sz="1600" u="none" cap="none" strike="noStrike"/>
                    </a:p>
                  </a:txBody>
                  <a:tcPr marT="45725" marB="45725" marR="91450" marL="91450"/>
                </a:tc>
              </a:tr>
            </a:tbl>
          </a:graphicData>
        </a:graphic>
      </p:graphicFrame>
      <p:pic>
        <p:nvPicPr>
          <p:cNvPr descr="Screen Shot 2015-12-14 at 4.29.20 PM.png" id="579" name="Google Shape;579;p45"/>
          <p:cNvPicPr preferRelativeResize="0"/>
          <p:nvPr/>
        </p:nvPicPr>
        <p:blipFill rotWithShape="1">
          <a:blip r:embed="rId6">
            <a:alphaModFix/>
          </a:blip>
          <a:srcRect b="0" l="0" r="0" t="0"/>
          <a:stretch/>
        </p:blipFill>
        <p:spPr>
          <a:xfrm>
            <a:off x="5316460" y="1833655"/>
            <a:ext cx="797082" cy="816524"/>
          </a:xfrm>
          <a:prstGeom prst="rect">
            <a:avLst/>
          </a:prstGeom>
          <a:noFill/>
          <a:ln>
            <a:noFill/>
          </a:ln>
        </p:spPr>
      </p:pic>
      <p:pic>
        <p:nvPicPr>
          <p:cNvPr descr="Screen Shot 2015-12-14 at 4.29.20 PM.png" id="580" name="Google Shape;580;p45"/>
          <p:cNvPicPr preferRelativeResize="0"/>
          <p:nvPr/>
        </p:nvPicPr>
        <p:blipFill rotWithShape="1">
          <a:blip r:embed="rId6">
            <a:alphaModFix/>
          </a:blip>
          <a:srcRect b="0" l="0" r="0" t="0"/>
          <a:stretch/>
        </p:blipFill>
        <p:spPr>
          <a:xfrm>
            <a:off x="6883708" y="3525855"/>
            <a:ext cx="638025" cy="653587"/>
          </a:xfrm>
          <a:prstGeom prst="rect">
            <a:avLst/>
          </a:prstGeom>
          <a:noFill/>
          <a:ln>
            <a:noFill/>
          </a:ln>
        </p:spPr>
      </p:pic>
      <p:pic>
        <p:nvPicPr>
          <p:cNvPr descr="Screen Shot 2015-12-14 at 4.29.20 PM.png" id="581" name="Google Shape;581;p45"/>
          <p:cNvPicPr preferRelativeResize="0"/>
          <p:nvPr/>
        </p:nvPicPr>
        <p:blipFill rotWithShape="1">
          <a:blip r:embed="rId6">
            <a:alphaModFix/>
          </a:blip>
          <a:srcRect b="0" l="0" r="0" t="0"/>
          <a:stretch/>
        </p:blipFill>
        <p:spPr>
          <a:xfrm>
            <a:off x="7289800" y="5997412"/>
            <a:ext cx="476254" cy="487870"/>
          </a:xfrm>
          <a:prstGeom prst="rect">
            <a:avLst/>
          </a:prstGeom>
          <a:noFill/>
          <a:ln>
            <a:noFill/>
          </a:ln>
        </p:spPr>
      </p:pic>
      <p:pic>
        <p:nvPicPr>
          <p:cNvPr descr="Screen Shot 2015-12-14 at 4.29.20 PM.png" id="582" name="Google Shape;582;p45"/>
          <p:cNvPicPr preferRelativeResize="0"/>
          <p:nvPr/>
        </p:nvPicPr>
        <p:blipFill rotWithShape="1">
          <a:blip r:embed="rId6">
            <a:alphaModFix/>
          </a:blip>
          <a:srcRect b="0" l="0" r="0" t="0"/>
          <a:stretch/>
        </p:blipFill>
        <p:spPr>
          <a:xfrm>
            <a:off x="1958971" y="5331003"/>
            <a:ext cx="476254" cy="487870"/>
          </a:xfrm>
          <a:prstGeom prst="rect">
            <a:avLst/>
          </a:prstGeom>
          <a:noFill/>
          <a:ln>
            <a:noFill/>
          </a:ln>
        </p:spPr>
      </p:pic>
      <p:pic>
        <p:nvPicPr>
          <p:cNvPr descr="Screen Shot 2015-12-14 at 4.29.20 PM.png" id="583" name="Google Shape;583;p45"/>
          <p:cNvPicPr preferRelativeResize="0"/>
          <p:nvPr/>
        </p:nvPicPr>
        <p:blipFill rotWithShape="1">
          <a:blip r:embed="rId6">
            <a:alphaModFix/>
          </a:blip>
          <a:srcRect b="0" l="0" r="0" t="0"/>
          <a:stretch/>
        </p:blipFill>
        <p:spPr>
          <a:xfrm>
            <a:off x="5181600" y="4189321"/>
            <a:ext cx="476254" cy="487870"/>
          </a:xfrm>
          <a:prstGeom prst="rect">
            <a:avLst/>
          </a:prstGeom>
          <a:noFill/>
          <a:ln>
            <a:noFill/>
          </a:ln>
        </p:spPr>
      </p:pic>
      <p:sp>
        <p:nvSpPr>
          <p:cNvPr id="584" name="Google Shape;584;p45"/>
          <p:cNvSpPr txBox="1"/>
          <p:nvPr/>
        </p:nvSpPr>
        <p:spPr>
          <a:xfrm>
            <a:off x="2070100" y="6529161"/>
            <a:ext cx="75457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Gill Sans"/>
                <a:ea typeface="Gill Sans"/>
                <a:cs typeface="Gill Sans"/>
                <a:sym typeface="Gill Sans"/>
              </a:rPr>
              <a:t>*Collective Classification in Network Data</a:t>
            </a:r>
            <a:r>
              <a:rPr b="0" i="0" lang="en-US" sz="1800" u="none" cap="none" strike="noStrike">
                <a:solidFill>
                  <a:schemeClr val="dk1"/>
                </a:solidFill>
                <a:latin typeface="Gill Sans"/>
                <a:ea typeface="Gill Sans"/>
                <a:cs typeface="Gill Sans"/>
                <a:sym typeface="Gill Sans"/>
              </a:rPr>
              <a:t>. Sen et al. AI Magazine 2008.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6"/>
          <p:cNvSpPr txBox="1"/>
          <p:nvPr>
            <p:ph type="title"/>
          </p:nvPr>
        </p:nvSpPr>
        <p:spPr>
          <a:xfrm>
            <a:off x="1981200" y="152400"/>
            <a:ext cx="86868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Collective classification</a:t>
            </a:r>
            <a:endParaRPr>
              <a:latin typeface="Bookman Old Style"/>
              <a:ea typeface="Bookman Old Style"/>
              <a:cs typeface="Bookman Old Style"/>
              <a:sym typeface="Bookman Old Style"/>
            </a:endParaRPr>
          </a:p>
        </p:txBody>
      </p:sp>
      <p:sp>
        <p:nvSpPr>
          <p:cNvPr id="591" name="Google Shape;591;p46"/>
          <p:cNvSpPr txBox="1"/>
          <p:nvPr>
            <p:ph idx="1" type="body"/>
          </p:nvPr>
        </p:nvSpPr>
        <p:spPr>
          <a:xfrm>
            <a:off x="3733800" y="1563688"/>
            <a:ext cx="6934200" cy="3724275"/>
          </a:xfrm>
          <a:prstGeom prst="rect">
            <a:avLst/>
          </a:prstGeom>
          <a:noFill/>
          <a:ln>
            <a:noFill/>
          </a:ln>
        </p:spPr>
        <p:txBody>
          <a:bodyPr anchorCtr="0" anchor="t" bIns="45700" lIns="91425" spcFirstLastPara="1" rIns="91425" wrap="square" tIns="45700">
            <a:normAutofit/>
          </a:bodyPr>
          <a:lstStyle/>
          <a:p>
            <a:pPr indent="-133350" lvl="1" marL="742950" rtl="0" algn="l">
              <a:lnSpc>
                <a:spcPct val="100000"/>
              </a:lnSpc>
              <a:spcBef>
                <a:spcPts val="0"/>
              </a:spcBef>
              <a:spcAft>
                <a:spcPts val="0"/>
              </a:spcAft>
              <a:buClr>
                <a:schemeClr val="dk1"/>
              </a:buClr>
              <a:buSzPts val="2400"/>
              <a:buNone/>
            </a:pPr>
            <a:r>
              <a:t/>
            </a:r>
            <a:endParaRPr>
              <a:solidFill>
                <a:srgbClr val="FF0000"/>
              </a:solidFill>
              <a:latin typeface="Gill Sans"/>
              <a:ea typeface="Gill Sans"/>
              <a:cs typeface="Gill Sans"/>
              <a:sym typeface="Gill Sans"/>
            </a:endParaRPr>
          </a:p>
          <a:p>
            <a:pPr indent="-285750" lvl="1" marL="742950" rtl="0" algn="l">
              <a:lnSpc>
                <a:spcPct val="100000"/>
              </a:lnSpc>
              <a:spcBef>
                <a:spcPts val="480"/>
              </a:spcBef>
              <a:spcAft>
                <a:spcPts val="0"/>
              </a:spcAft>
              <a:buClr>
                <a:srgbClr val="FF0000"/>
              </a:buClr>
              <a:buSzPts val="2400"/>
              <a:buChar char="–"/>
            </a:pPr>
            <a:r>
              <a:rPr lang="en-US">
                <a:solidFill>
                  <a:srgbClr val="FF0000"/>
                </a:solidFill>
                <a:latin typeface="Gill Sans"/>
                <a:ea typeface="Gill Sans"/>
                <a:cs typeface="Gill Sans"/>
                <a:sym typeface="Gill Sans"/>
              </a:rPr>
              <a:t>No links</a:t>
            </a:r>
            <a:r>
              <a:rPr lang="en-US">
                <a:latin typeface="Gill Sans"/>
                <a:ea typeface="Gill Sans"/>
                <a:cs typeface="Gill Sans"/>
                <a:sym typeface="Gill Sans"/>
              </a:rPr>
              <a:t>: BASIC</a:t>
            </a:r>
            <a:endParaRPr/>
          </a:p>
          <a:p>
            <a:pPr indent="-228600" lvl="2" marL="1143000" rtl="0" algn="l">
              <a:lnSpc>
                <a:spcPct val="100000"/>
              </a:lnSpc>
              <a:spcBef>
                <a:spcPts val="400"/>
              </a:spcBef>
              <a:spcAft>
                <a:spcPts val="0"/>
              </a:spcAft>
              <a:buClr>
                <a:srgbClr val="464653"/>
              </a:buClr>
              <a:buSzPts val="2000"/>
              <a:buChar char="•"/>
            </a:pPr>
            <a:r>
              <a:rPr lang="en-US">
                <a:solidFill>
                  <a:srgbClr val="464653"/>
                </a:solidFill>
                <a:latin typeface="Gill Sans"/>
                <a:ea typeface="Gill Sans"/>
                <a:cs typeface="Gill Sans"/>
                <a:sym typeface="Gill Sans"/>
              </a:rPr>
              <a:t>Majority label</a:t>
            </a:r>
            <a:endParaRPr>
              <a:solidFill>
                <a:srgbClr val="464653"/>
              </a:solidFill>
              <a:latin typeface="Gill Sans"/>
              <a:ea typeface="Gill Sans"/>
              <a:cs typeface="Gill Sans"/>
              <a:sym typeface="Gill Sans"/>
            </a:endParaRPr>
          </a:p>
          <a:p>
            <a:pPr indent="-285750" lvl="1" marL="742950" rtl="0" algn="l">
              <a:lnSpc>
                <a:spcPct val="100000"/>
              </a:lnSpc>
              <a:spcBef>
                <a:spcPts val="480"/>
              </a:spcBef>
              <a:spcAft>
                <a:spcPts val="0"/>
              </a:spcAft>
              <a:buClr>
                <a:srgbClr val="0000FF"/>
              </a:buClr>
              <a:buSzPts val="2400"/>
              <a:buChar char="–"/>
            </a:pPr>
            <a:r>
              <a:rPr lang="en-US">
                <a:solidFill>
                  <a:srgbClr val="0000FF"/>
                </a:solidFill>
                <a:latin typeface="Gill Sans"/>
                <a:ea typeface="Gill Sans"/>
                <a:cs typeface="Gill Sans"/>
                <a:sym typeface="Gill Sans"/>
              </a:rPr>
              <a:t>Social links</a:t>
            </a:r>
            <a:r>
              <a:rPr lang="en-US">
                <a:latin typeface="Gill Sans"/>
                <a:ea typeface="Gill Sans"/>
                <a:cs typeface="Gill Sans"/>
                <a:sym typeface="Gill Sans"/>
              </a:rPr>
              <a:t>: AGG, CC, BLOCK, LINK</a:t>
            </a:r>
            <a:endParaRPr/>
          </a:p>
          <a:p>
            <a:pPr indent="-228600" lvl="2" marL="1143000" rtl="0" algn="l">
              <a:lnSpc>
                <a:spcPct val="100000"/>
              </a:lnSpc>
              <a:spcBef>
                <a:spcPts val="400"/>
              </a:spcBef>
              <a:spcAft>
                <a:spcPts val="0"/>
              </a:spcAft>
              <a:buClr>
                <a:srgbClr val="464653"/>
              </a:buClr>
              <a:buSzPts val="2000"/>
              <a:buChar char="•"/>
            </a:pPr>
            <a:r>
              <a:rPr lang="en-US">
                <a:solidFill>
                  <a:srgbClr val="464653"/>
                </a:solidFill>
                <a:latin typeface="Gill Sans"/>
                <a:ea typeface="Gill Sans"/>
                <a:cs typeface="Gill Sans"/>
                <a:sym typeface="Gill Sans"/>
              </a:rPr>
              <a:t>Feature space size: number of users</a:t>
            </a:r>
            <a:endParaRPr/>
          </a:p>
          <a:p>
            <a:pPr indent="-285750" lvl="1" marL="742950" rtl="0" algn="l">
              <a:lnSpc>
                <a:spcPct val="100000"/>
              </a:lnSpc>
              <a:spcBef>
                <a:spcPts val="480"/>
              </a:spcBef>
              <a:spcAft>
                <a:spcPts val="0"/>
              </a:spcAft>
              <a:buClr>
                <a:srgbClr val="CC00CC"/>
              </a:buClr>
              <a:buSzPts val="2400"/>
              <a:buChar char="–"/>
            </a:pPr>
            <a:r>
              <a:rPr lang="en-US">
                <a:solidFill>
                  <a:srgbClr val="CC00CC"/>
                </a:solidFill>
                <a:latin typeface="Gill Sans"/>
                <a:ea typeface="Gill Sans"/>
                <a:cs typeface="Gill Sans"/>
                <a:sym typeface="Gill Sans"/>
              </a:rPr>
              <a:t>Group links</a:t>
            </a:r>
            <a:r>
              <a:rPr lang="en-US">
                <a:latin typeface="Gill Sans"/>
                <a:ea typeface="Gill Sans"/>
                <a:cs typeface="Gill Sans"/>
                <a:sym typeface="Gill Sans"/>
              </a:rPr>
              <a:t>: CLIQUE, GROUP, GROUP*</a:t>
            </a:r>
            <a:endParaRPr/>
          </a:p>
          <a:p>
            <a:pPr indent="-228600" lvl="2" marL="1143000" rtl="0" algn="l">
              <a:lnSpc>
                <a:spcPct val="100000"/>
              </a:lnSpc>
              <a:spcBef>
                <a:spcPts val="400"/>
              </a:spcBef>
              <a:spcAft>
                <a:spcPts val="0"/>
              </a:spcAft>
              <a:buClr>
                <a:srgbClr val="464653"/>
              </a:buClr>
              <a:buSzPts val="2000"/>
              <a:buChar char="•"/>
            </a:pPr>
            <a:r>
              <a:rPr lang="en-US">
                <a:solidFill>
                  <a:srgbClr val="464653"/>
                </a:solidFill>
                <a:latin typeface="Gill Sans"/>
                <a:ea typeface="Gill Sans"/>
                <a:cs typeface="Gill Sans"/>
                <a:sym typeface="Gill Sans"/>
              </a:rPr>
              <a:t>Feature space size: number of groups</a:t>
            </a:r>
            <a:endParaRPr/>
          </a:p>
          <a:p>
            <a:pPr indent="-285750" lvl="1" marL="742950" rtl="0" algn="l">
              <a:lnSpc>
                <a:spcPct val="100000"/>
              </a:lnSpc>
              <a:spcBef>
                <a:spcPts val="480"/>
              </a:spcBef>
              <a:spcAft>
                <a:spcPts val="0"/>
              </a:spcAft>
              <a:buClr>
                <a:srgbClr val="00FF00"/>
              </a:buClr>
              <a:buSzPts val="2400"/>
              <a:buChar char="–"/>
            </a:pPr>
            <a:r>
              <a:rPr lang="en-US">
                <a:solidFill>
                  <a:srgbClr val="00FF00"/>
                </a:solidFill>
                <a:latin typeface="Gill Sans"/>
                <a:ea typeface="Gill Sans"/>
                <a:cs typeface="Gill Sans"/>
                <a:sym typeface="Gill Sans"/>
              </a:rPr>
              <a:t>Both link types</a:t>
            </a:r>
            <a:r>
              <a:rPr lang="en-US">
                <a:latin typeface="Gill Sans"/>
                <a:ea typeface="Gill Sans"/>
                <a:cs typeface="Gill Sans"/>
                <a:sym typeface="Gill Sans"/>
              </a:rPr>
              <a:t>: LINK-GROUP</a:t>
            </a:r>
            <a:endParaRPr/>
          </a:p>
          <a:p>
            <a:pPr indent="-228600" lvl="2" marL="1143000" rtl="0" algn="l">
              <a:lnSpc>
                <a:spcPct val="100000"/>
              </a:lnSpc>
              <a:spcBef>
                <a:spcPts val="400"/>
              </a:spcBef>
              <a:spcAft>
                <a:spcPts val="0"/>
              </a:spcAft>
              <a:buClr>
                <a:srgbClr val="464653"/>
              </a:buClr>
              <a:buSzPts val="2000"/>
              <a:buChar char="•"/>
            </a:pPr>
            <a:r>
              <a:rPr lang="en-US">
                <a:solidFill>
                  <a:srgbClr val="464653"/>
                </a:solidFill>
                <a:latin typeface="Gill Sans"/>
                <a:ea typeface="Gill Sans"/>
                <a:cs typeface="Gill Sans"/>
                <a:sym typeface="Gill Sans"/>
              </a:rPr>
              <a:t>Feature space size: number of users and groups</a:t>
            </a:r>
            <a:endParaRPr>
              <a:solidFill>
                <a:srgbClr val="464653"/>
              </a:solidFill>
              <a:latin typeface="Gill Sans"/>
              <a:ea typeface="Gill Sans"/>
              <a:cs typeface="Gill Sans"/>
              <a:sym typeface="Gill Sans"/>
            </a:endParaRPr>
          </a:p>
          <a:p>
            <a:pPr indent="-101600" lvl="2" marL="1143000" rtl="0" algn="l">
              <a:lnSpc>
                <a:spcPct val="100000"/>
              </a:lnSpc>
              <a:spcBef>
                <a:spcPts val="400"/>
              </a:spcBef>
              <a:spcAft>
                <a:spcPts val="0"/>
              </a:spcAft>
              <a:buClr>
                <a:schemeClr val="dk1"/>
              </a:buClr>
              <a:buSzPts val="2000"/>
              <a:buNone/>
            </a:pPr>
            <a:r>
              <a:t/>
            </a:r>
            <a:endParaRPr>
              <a:latin typeface="Gill Sans"/>
              <a:ea typeface="Gill Sans"/>
              <a:cs typeface="Gill Sans"/>
              <a:sym typeface="Gill Sans"/>
            </a:endParaRPr>
          </a:p>
        </p:txBody>
      </p:sp>
      <p:pic>
        <p:nvPicPr>
          <p:cNvPr descr="Picture 6.png" id="592" name="Google Shape;592;p46"/>
          <p:cNvPicPr preferRelativeResize="0"/>
          <p:nvPr/>
        </p:nvPicPr>
        <p:blipFill rotWithShape="1">
          <a:blip r:embed="rId3">
            <a:alphaModFix/>
          </a:blip>
          <a:srcRect b="0" l="0" r="0" t="0"/>
          <a:stretch/>
        </p:blipFill>
        <p:spPr>
          <a:xfrm>
            <a:off x="2895600" y="3529012"/>
            <a:ext cx="628650" cy="863600"/>
          </a:xfrm>
          <a:prstGeom prst="rect">
            <a:avLst/>
          </a:prstGeom>
          <a:noFill/>
          <a:ln>
            <a:noFill/>
          </a:ln>
        </p:spPr>
      </p:pic>
      <p:pic>
        <p:nvPicPr>
          <p:cNvPr descr="Picture 11.png" id="593" name="Google Shape;593;p46"/>
          <p:cNvPicPr preferRelativeResize="0"/>
          <p:nvPr/>
        </p:nvPicPr>
        <p:blipFill rotWithShape="1">
          <a:blip r:embed="rId4">
            <a:alphaModFix/>
          </a:blip>
          <a:srcRect b="0" l="0" r="0" t="0"/>
          <a:stretch/>
        </p:blipFill>
        <p:spPr>
          <a:xfrm>
            <a:off x="2819400" y="2690812"/>
            <a:ext cx="781050" cy="781050"/>
          </a:xfrm>
          <a:prstGeom prst="rect">
            <a:avLst/>
          </a:prstGeom>
          <a:noFill/>
          <a:ln>
            <a:noFill/>
          </a:ln>
        </p:spPr>
      </p:pic>
      <p:pic>
        <p:nvPicPr>
          <p:cNvPr descr="Picture 12.png" id="594" name="Google Shape;594;p46"/>
          <p:cNvPicPr preferRelativeResize="0"/>
          <p:nvPr/>
        </p:nvPicPr>
        <p:blipFill rotWithShape="1">
          <a:blip r:embed="rId5">
            <a:alphaModFix/>
          </a:blip>
          <a:srcRect b="0" l="0" r="0" t="0"/>
          <a:stretch/>
        </p:blipFill>
        <p:spPr>
          <a:xfrm>
            <a:off x="2667000" y="2106612"/>
            <a:ext cx="914400" cy="387350"/>
          </a:xfrm>
          <a:prstGeom prst="rect">
            <a:avLst/>
          </a:prstGeom>
          <a:noFill/>
          <a:ln>
            <a:noFill/>
          </a:ln>
        </p:spPr>
      </p:pic>
      <p:grpSp>
        <p:nvGrpSpPr>
          <p:cNvPr id="595" name="Google Shape;595;p46"/>
          <p:cNvGrpSpPr/>
          <p:nvPr/>
        </p:nvGrpSpPr>
        <p:grpSpPr>
          <a:xfrm>
            <a:off x="1981200" y="4481512"/>
            <a:ext cx="1771650" cy="863600"/>
            <a:chOff x="457200" y="5080000"/>
            <a:chExt cx="1771650" cy="863600"/>
          </a:xfrm>
        </p:grpSpPr>
        <p:pic>
          <p:nvPicPr>
            <p:cNvPr descr="Picture 6.png" id="596" name="Google Shape;596;p46"/>
            <p:cNvPicPr preferRelativeResize="0"/>
            <p:nvPr/>
          </p:nvPicPr>
          <p:blipFill rotWithShape="1">
            <a:blip r:embed="rId3">
              <a:alphaModFix/>
            </a:blip>
            <a:srcRect b="0" l="0" r="0" t="0"/>
            <a:stretch/>
          </p:blipFill>
          <p:spPr>
            <a:xfrm>
              <a:off x="1600022" y="5080000"/>
              <a:ext cx="628828" cy="863600"/>
            </a:xfrm>
            <a:prstGeom prst="rect">
              <a:avLst/>
            </a:prstGeom>
            <a:noFill/>
            <a:ln>
              <a:noFill/>
            </a:ln>
          </p:spPr>
        </p:pic>
        <p:sp>
          <p:nvSpPr>
            <p:cNvPr id="597" name="Google Shape;597;p46"/>
            <p:cNvSpPr txBox="1"/>
            <p:nvPr/>
          </p:nvSpPr>
          <p:spPr>
            <a:xfrm>
              <a:off x="1219081" y="5181600"/>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a:t>
              </a:r>
              <a:endParaRPr b="0" i="0" sz="1400" u="none" cap="none" strike="noStrike">
                <a:solidFill>
                  <a:srgbClr val="000000"/>
                </a:solidFill>
                <a:latin typeface="Arial"/>
                <a:ea typeface="Arial"/>
                <a:cs typeface="Arial"/>
                <a:sym typeface="Arial"/>
              </a:endParaRPr>
            </a:p>
          </p:txBody>
        </p:sp>
        <p:pic>
          <p:nvPicPr>
            <p:cNvPr descr="Picture 11.png" id="598" name="Google Shape;598;p46"/>
            <p:cNvPicPr preferRelativeResize="0"/>
            <p:nvPr/>
          </p:nvPicPr>
          <p:blipFill rotWithShape="1">
            <a:blip r:embed="rId4">
              <a:alphaModFix/>
            </a:blip>
            <a:srcRect b="0" l="0" r="0" t="0"/>
            <a:stretch/>
          </p:blipFill>
          <p:spPr>
            <a:xfrm>
              <a:off x="457200" y="5105400"/>
              <a:ext cx="781050" cy="781050"/>
            </a:xfrm>
            <a:prstGeom prst="rect">
              <a:avLst/>
            </a:prstGeom>
            <a:noFill/>
            <a:ln>
              <a:noFill/>
            </a:ln>
          </p:spPr>
        </p:pic>
      </p:grpSp>
      <p:sp>
        <p:nvSpPr>
          <p:cNvPr id="599" name="Google Shape;599;p46"/>
          <p:cNvSpPr txBox="1"/>
          <p:nvPr/>
        </p:nvSpPr>
        <p:spPr>
          <a:xfrm>
            <a:off x="154379" y="1346201"/>
            <a:ext cx="11875325" cy="1876424"/>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90000"/>
              </a:lnSpc>
              <a:spcBef>
                <a:spcPts val="0"/>
              </a:spcBef>
              <a:spcAft>
                <a:spcPts val="0"/>
              </a:spcAft>
              <a:buClr>
                <a:schemeClr val="accent1"/>
              </a:buClr>
              <a:buSzPts val="1976"/>
              <a:buFont typeface="Noto Sans Symbols"/>
              <a:buChar char="🞂"/>
            </a:pPr>
            <a:r>
              <a:rPr b="0" i="0" lang="en-US" sz="2600" u="none" cap="none" strike="noStrike">
                <a:solidFill>
                  <a:schemeClr val="dk1"/>
                </a:solidFill>
                <a:latin typeface="Gill Sans"/>
                <a:ea typeface="Gill Sans"/>
                <a:cs typeface="Gill Sans"/>
                <a:sym typeface="Gill Sans"/>
              </a:rPr>
              <a:t>Assume adversary can apply a probabilistic model M to predict the sensitive attribute</a:t>
            </a:r>
            <a:endParaRPr b="0" i="0" sz="1400" u="none" cap="none" strike="noStrike">
              <a:solidFill>
                <a:srgbClr val="000000"/>
              </a:solidFill>
              <a:latin typeface="Arial"/>
              <a:ea typeface="Arial"/>
              <a:cs typeface="Arial"/>
              <a:sym typeface="Arial"/>
            </a:endParaRPr>
          </a:p>
          <a:p>
            <a:pPr indent="-147574" lvl="0" marL="273050" marR="0" rtl="0" algn="l">
              <a:lnSpc>
                <a:spcPct val="90000"/>
              </a:lnSpc>
              <a:spcBef>
                <a:spcPts val="600"/>
              </a:spcBef>
              <a:spcAft>
                <a:spcPts val="0"/>
              </a:spcAft>
              <a:buClr>
                <a:schemeClr val="accent1"/>
              </a:buClr>
              <a:buSzPts val="1976"/>
              <a:buFont typeface="Noto Sans Symbols"/>
              <a:buNone/>
            </a:pPr>
            <a:r>
              <a:t/>
            </a:r>
            <a:endParaRPr b="0" i="0" sz="2600" u="none" cap="none" strike="noStrike">
              <a:solidFill>
                <a:schemeClr val="dk1"/>
              </a:solidFill>
              <a:latin typeface="Gill Sans"/>
              <a:ea typeface="Gill Sans"/>
              <a:cs typeface="Gill Sans"/>
              <a:sym typeface="Gill Sans"/>
            </a:endParaRPr>
          </a:p>
        </p:txBody>
      </p:sp>
      <p:sp>
        <p:nvSpPr>
          <p:cNvPr id="600" name="Google Shape;600;p46"/>
          <p:cNvSpPr/>
          <p:nvPr/>
        </p:nvSpPr>
        <p:spPr>
          <a:xfrm>
            <a:off x="356260" y="5588001"/>
            <a:ext cx="11673444"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Gill Sans"/>
                <a:ea typeface="Gill Sans"/>
                <a:cs typeface="Gill Sans"/>
                <a:sym typeface="Gill Sans"/>
              </a:rPr>
              <a:t>[Zheleva, Getoor. (2009) To Join or not to Join:  the Illusion of Privacy in Social Networks with Mixed Public and Private User Profiles.  In </a:t>
            </a:r>
            <a:r>
              <a:rPr b="0" i="1" lang="en-US" sz="1800" u="none" cap="none" strike="noStrike">
                <a:solidFill>
                  <a:srgbClr val="7F7F7F"/>
                </a:solidFill>
                <a:latin typeface="Gill Sans"/>
                <a:ea typeface="Gill Sans"/>
                <a:cs typeface="Gill Sans"/>
                <a:sym typeface="Gill Sans"/>
              </a:rPr>
              <a:t>WWW</a:t>
            </a:r>
            <a:r>
              <a:rPr b="0" i="0" lang="en-US" sz="1800" u="none" cap="none" strike="noStrike">
                <a:solidFill>
                  <a:srgbClr val="7F7F7F"/>
                </a:solidFill>
                <a:latin typeface="Gill Sans"/>
                <a:ea typeface="Gill Sans"/>
                <a:cs typeface="Gill Sans"/>
                <a:sym typeface="Gill Sans"/>
              </a:rPr>
              <a:t>.]</a:t>
            </a:r>
            <a:endParaRPr b="0" i="0"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3209"/>
              <a:buNone/>
            </a:pPr>
            <a:r>
              <a:rPr lang="en-US">
                <a:latin typeface="Bookman Old Style"/>
                <a:ea typeface="Bookman Old Style"/>
                <a:cs typeface="Bookman Old Style"/>
                <a:sym typeface="Bookman Old Style"/>
              </a:rPr>
              <a:t>Data and experimental setup</a:t>
            </a:r>
            <a:endParaRPr>
              <a:latin typeface="Bookman Old Style"/>
              <a:ea typeface="Bookman Old Style"/>
              <a:cs typeface="Bookman Old Style"/>
              <a:sym typeface="Bookman Old Style"/>
            </a:endParaRPr>
          </a:p>
        </p:txBody>
      </p:sp>
      <p:sp>
        <p:nvSpPr>
          <p:cNvPr id="607" name="Google Shape;607;p47"/>
          <p:cNvSpPr txBox="1"/>
          <p:nvPr>
            <p:ph idx="1" type="body"/>
          </p:nvPr>
        </p:nvSpPr>
        <p:spPr>
          <a:xfrm>
            <a:off x="835231" y="904505"/>
            <a:ext cx="8229600" cy="4937125"/>
          </a:xfrm>
          <a:prstGeom prst="rect">
            <a:avLst/>
          </a:prstGeom>
          <a:noFill/>
          <a:ln>
            <a:noFill/>
          </a:ln>
        </p:spPr>
        <p:txBody>
          <a:bodyPr anchorCtr="0" anchor="t" bIns="45700" lIns="91425" spcFirstLastPara="1" rIns="91425" wrap="square" tIns="45700">
            <a:normAutofit lnSpcReduction="10000"/>
          </a:bodyPr>
          <a:lstStyle/>
          <a:p>
            <a:pPr indent="-165100" lvl="0" marL="342900" rtl="0" algn="l">
              <a:lnSpc>
                <a:spcPct val="100000"/>
              </a:lnSpc>
              <a:spcBef>
                <a:spcPts val="0"/>
              </a:spcBef>
              <a:spcAft>
                <a:spcPts val="0"/>
              </a:spcAft>
              <a:buClr>
                <a:schemeClr val="dk1"/>
              </a:buClr>
              <a:buSzPts val="2800"/>
              <a:buNone/>
            </a:pPr>
            <a:r>
              <a:t/>
            </a:r>
            <a:endParaRPr>
              <a:latin typeface="Gill Sans"/>
              <a:ea typeface="Gill Sans"/>
              <a:cs typeface="Gill Sans"/>
              <a:sym typeface="Gill Sans"/>
            </a:endParaRPr>
          </a:p>
          <a:p>
            <a:pPr indent="-342900" lvl="0" marL="342900" rtl="0" algn="l">
              <a:lnSpc>
                <a:spcPct val="100000"/>
              </a:lnSpc>
              <a:spcBef>
                <a:spcPts val="560"/>
              </a:spcBef>
              <a:spcAft>
                <a:spcPts val="0"/>
              </a:spcAft>
              <a:buClr>
                <a:schemeClr val="dk1"/>
              </a:buClr>
              <a:buSzPts val="2800"/>
              <a:buChar char="•"/>
            </a:pPr>
            <a:r>
              <a:rPr lang="en-US">
                <a:latin typeface="Gill Sans"/>
                <a:ea typeface="Gill Sans"/>
                <a:cs typeface="Gill Sans"/>
                <a:sym typeface="Gill Sans"/>
              </a:rPr>
              <a:t>Flickr: snowball sample</a:t>
            </a:r>
            <a:endParaRPr/>
          </a:p>
          <a:p>
            <a:pPr indent="-285750" lvl="1" marL="742950" rtl="0" algn="l">
              <a:lnSpc>
                <a:spcPct val="100000"/>
              </a:lnSpc>
              <a:spcBef>
                <a:spcPts val="400"/>
              </a:spcBef>
              <a:spcAft>
                <a:spcPts val="0"/>
              </a:spcAft>
              <a:buClr>
                <a:schemeClr val="dk1"/>
              </a:buClr>
              <a:buSzPts val="2000"/>
              <a:buChar char="–"/>
            </a:pPr>
            <a:r>
              <a:rPr lang="en-US" sz="2000">
                <a:latin typeface="Gill Sans"/>
                <a:ea typeface="Gill Sans"/>
                <a:cs typeface="Gill Sans"/>
                <a:sym typeface="Gill Sans"/>
              </a:rPr>
              <a:t>~9,000 profiles, 1 million links, 50,000 groups</a:t>
            </a:r>
            <a:endParaRPr/>
          </a:p>
          <a:p>
            <a:pPr indent="-285750" lvl="1" marL="742950" rtl="0" algn="l">
              <a:lnSpc>
                <a:spcPct val="100000"/>
              </a:lnSpc>
              <a:spcBef>
                <a:spcPts val="400"/>
              </a:spcBef>
              <a:spcAft>
                <a:spcPts val="0"/>
              </a:spcAft>
              <a:buClr>
                <a:schemeClr val="dk1"/>
              </a:buClr>
              <a:buSzPts val="2000"/>
              <a:buChar char="–"/>
            </a:pPr>
            <a:r>
              <a:rPr lang="en-US" sz="2000">
                <a:latin typeface="Gill Sans"/>
                <a:ea typeface="Gill Sans"/>
                <a:cs typeface="Gill Sans"/>
                <a:sym typeface="Gill Sans"/>
              </a:rPr>
              <a:t>sensitive: location (55 values)</a:t>
            </a:r>
            <a:endParaRPr/>
          </a:p>
          <a:p>
            <a:pPr indent="-158750" lvl="1" marL="742950" rtl="0" algn="l">
              <a:lnSpc>
                <a:spcPct val="100000"/>
              </a:lnSpc>
              <a:spcBef>
                <a:spcPts val="400"/>
              </a:spcBef>
              <a:spcAft>
                <a:spcPts val="0"/>
              </a:spcAft>
              <a:buClr>
                <a:schemeClr val="dk1"/>
              </a:buClr>
              <a:buSzPts val="2000"/>
              <a:buNone/>
            </a:pPr>
            <a:r>
              <a:t/>
            </a:r>
            <a:endParaRPr sz="2000">
              <a:latin typeface="Gill Sans"/>
              <a:ea typeface="Gill Sans"/>
              <a:cs typeface="Gill Sans"/>
              <a:sym typeface="Gill Sans"/>
            </a:endParaRPr>
          </a:p>
          <a:p>
            <a:pPr indent="-342900" lvl="0" marL="342900" rtl="0" algn="l">
              <a:lnSpc>
                <a:spcPct val="100000"/>
              </a:lnSpc>
              <a:spcBef>
                <a:spcPts val="560"/>
              </a:spcBef>
              <a:spcAft>
                <a:spcPts val="0"/>
              </a:spcAft>
              <a:buClr>
                <a:schemeClr val="dk1"/>
              </a:buClr>
              <a:buSzPts val="2800"/>
              <a:buChar char="•"/>
            </a:pPr>
            <a:r>
              <a:rPr lang="en-US">
                <a:latin typeface="Gill Sans"/>
                <a:ea typeface="Gill Sans"/>
                <a:cs typeface="Gill Sans"/>
                <a:sym typeface="Gill Sans"/>
              </a:rPr>
              <a:t>Facebook: all freshmen (Harvard)</a:t>
            </a:r>
            <a:endParaRPr/>
          </a:p>
          <a:p>
            <a:pPr indent="-285750" lvl="1" marL="742950" rtl="0" algn="l">
              <a:lnSpc>
                <a:spcPct val="100000"/>
              </a:lnSpc>
              <a:spcBef>
                <a:spcPts val="400"/>
              </a:spcBef>
              <a:spcAft>
                <a:spcPts val="0"/>
              </a:spcAft>
              <a:buClr>
                <a:schemeClr val="dk1"/>
              </a:buClr>
              <a:buSzPts val="2000"/>
              <a:buChar char="–"/>
            </a:pPr>
            <a:r>
              <a:rPr lang="en-US" sz="2000">
                <a:latin typeface="Gill Sans"/>
                <a:ea typeface="Gill Sans"/>
                <a:cs typeface="Gill Sans"/>
                <a:sym typeface="Gill Sans"/>
              </a:rPr>
              <a:t>~1,600 profiles, 86,000 links, 3,000 groups</a:t>
            </a:r>
            <a:endParaRPr/>
          </a:p>
          <a:p>
            <a:pPr indent="-285750" lvl="1" marL="742950" rtl="0" algn="l">
              <a:lnSpc>
                <a:spcPct val="100000"/>
              </a:lnSpc>
              <a:spcBef>
                <a:spcPts val="400"/>
              </a:spcBef>
              <a:spcAft>
                <a:spcPts val="0"/>
              </a:spcAft>
              <a:buClr>
                <a:schemeClr val="dk1"/>
              </a:buClr>
              <a:buSzPts val="2000"/>
              <a:buChar char="–"/>
            </a:pPr>
            <a:r>
              <a:rPr lang="en-US" sz="2000">
                <a:latin typeface="Gill Sans"/>
                <a:ea typeface="Gill Sans"/>
                <a:cs typeface="Gill Sans"/>
                <a:sym typeface="Gill Sans"/>
              </a:rPr>
              <a:t>sensitive: gender (2) and political views (6)	</a:t>
            </a:r>
            <a:endParaRPr/>
          </a:p>
          <a:p>
            <a:pPr indent="-342900" lvl="0" marL="342900" rtl="0" algn="l">
              <a:lnSpc>
                <a:spcPct val="100000"/>
              </a:lnSpc>
              <a:spcBef>
                <a:spcPts val="560"/>
              </a:spcBef>
              <a:spcAft>
                <a:spcPts val="0"/>
              </a:spcAft>
              <a:buClr>
                <a:schemeClr val="dk1"/>
              </a:buClr>
              <a:buSzPts val="2800"/>
              <a:buFont typeface="Noto Sans Symbols"/>
              <a:buNone/>
            </a:pPr>
            <a:r>
              <a:t/>
            </a:r>
            <a:endParaRPr>
              <a:latin typeface="Gill Sans"/>
              <a:ea typeface="Gill Sans"/>
              <a:cs typeface="Gill Sans"/>
              <a:sym typeface="Gill Sans"/>
            </a:endParaRPr>
          </a:p>
          <a:p>
            <a:pPr indent="-342900" lvl="0" marL="342900" rtl="0" algn="l">
              <a:lnSpc>
                <a:spcPct val="100000"/>
              </a:lnSpc>
              <a:spcBef>
                <a:spcPts val="560"/>
              </a:spcBef>
              <a:spcAft>
                <a:spcPts val="0"/>
              </a:spcAft>
              <a:buClr>
                <a:schemeClr val="dk1"/>
              </a:buClr>
              <a:buSzPts val="2800"/>
              <a:buChar char="•"/>
            </a:pPr>
            <a:r>
              <a:rPr lang="en-US">
                <a:latin typeface="Gill Sans"/>
                <a:ea typeface="Gill Sans"/>
                <a:cs typeface="Gill Sans"/>
                <a:sym typeface="Gill Sans"/>
              </a:rPr>
              <a:t>Assign each profile to be public with probability=50%</a:t>
            </a:r>
            <a:endParaRPr/>
          </a:p>
          <a:p>
            <a:pPr indent="-285750" lvl="1" marL="742950" rtl="0" algn="l">
              <a:lnSpc>
                <a:spcPct val="100000"/>
              </a:lnSpc>
              <a:spcBef>
                <a:spcPts val="480"/>
              </a:spcBef>
              <a:spcAft>
                <a:spcPts val="0"/>
              </a:spcAft>
              <a:buClr>
                <a:schemeClr val="dk1"/>
              </a:buClr>
              <a:buSzPts val="2400"/>
              <a:buChar char="–"/>
            </a:pPr>
            <a:r>
              <a:rPr lang="en-US">
                <a:latin typeface="Gill Sans"/>
                <a:ea typeface="Gill Sans"/>
                <a:cs typeface="Gill Sans"/>
                <a:sym typeface="Gill Sans"/>
              </a:rPr>
              <a:t>Train model on public profile data (10 different models)</a:t>
            </a:r>
            <a:endParaRPr/>
          </a:p>
          <a:p>
            <a:pPr indent="-285750" lvl="1" marL="742950" rtl="0" algn="l">
              <a:lnSpc>
                <a:spcPct val="100000"/>
              </a:lnSpc>
              <a:spcBef>
                <a:spcPts val="480"/>
              </a:spcBef>
              <a:spcAft>
                <a:spcPts val="0"/>
              </a:spcAft>
              <a:buClr>
                <a:schemeClr val="dk1"/>
              </a:buClr>
              <a:buSzPts val="2400"/>
              <a:buChar char="–"/>
            </a:pPr>
            <a:r>
              <a:rPr lang="en-US">
                <a:latin typeface="Gill Sans"/>
                <a:ea typeface="Gill Sans"/>
                <a:cs typeface="Gill Sans"/>
                <a:sym typeface="Gill Sans"/>
              </a:rPr>
              <a:t>Predict on private profiles</a:t>
            </a:r>
            <a:endParaRPr/>
          </a:p>
        </p:txBody>
      </p:sp>
      <p:pic>
        <p:nvPicPr>
          <p:cNvPr descr="CaterinaFakeFlickr" id="608" name="Google Shape;608;p47"/>
          <p:cNvPicPr preferRelativeResize="0"/>
          <p:nvPr/>
        </p:nvPicPr>
        <p:blipFill rotWithShape="1">
          <a:blip r:embed="rId3">
            <a:alphaModFix/>
          </a:blip>
          <a:srcRect b="0" l="0" r="0" t="0"/>
          <a:stretch/>
        </p:blipFill>
        <p:spPr>
          <a:xfrm>
            <a:off x="6799346" y="1224084"/>
            <a:ext cx="2212975" cy="2209800"/>
          </a:xfrm>
          <a:prstGeom prst="rect">
            <a:avLst/>
          </a:prstGeom>
          <a:noFill/>
          <a:ln>
            <a:noFill/>
          </a:ln>
        </p:spPr>
      </p:pic>
      <p:grpSp>
        <p:nvGrpSpPr>
          <p:cNvPr id="609" name="Google Shape;609;p47"/>
          <p:cNvGrpSpPr/>
          <p:nvPr/>
        </p:nvGrpSpPr>
        <p:grpSpPr>
          <a:xfrm>
            <a:off x="7989252" y="1979303"/>
            <a:ext cx="1879600" cy="1972970"/>
            <a:chOff x="1701799" y="177800"/>
            <a:chExt cx="5461001" cy="6567555"/>
          </a:xfrm>
        </p:grpSpPr>
        <p:grpSp>
          <p:nvGrpSpPr>
            <p:cNvPr id="610" name="Google Shape;610;p47"/>
            <p:cNvGrpSpPr/>
            <p:nvPr/>
          </p:nvGrpSpPr>
          <p:grpSpPr>
            <a:xfrm>
              <a:off x="1701800" y="177800"/>
              <a:ext cx="5461000" cy="4432300"/>
              <a:chOff x="0" y="0"/>
              <a:chExt cx="9144000" cy="7091893"/>
            </a:xfrm>
          </p:grpSpPr>
          <p:pic>
            <p:nvPicPr>
              <p:cNvPr descr="Picture 29.png" id="611" name="Google Shape;611;p47"/>
              <p:cNvPicPr preferRelativeResize="0"/>
              <p:nvPr/>
            </p:nvPicPr>
            <p:blipFill rotWithShape="1">
              <a:blip r:embed="rId4">
                <a:alphaModFix/>
              </a:blip>
              <a:srcRect b="0" l="0" r="0" t="0"/>
              <a:stretch/>
            </p:blipFill>
            <p:spPr>
              <a:xfrm>
                <a:off x="2997200" y="912813"/>
                <a:ext cx="6083300" cy="434975"/>
              </a:xfrm>
              <a:prstGeom prst="rect">
                <a:avLst/>
              </a:prstGeom>
              <a:noFill/>
              <a:ln>
                <a:noFill/>
              </a:ln>
            </p:spPr>
          </p:pic>
          <p:pic>
            <p:nvPicPr>
              <p:cNvPr descr="Screen Shot 2015-12-14 at 1.56.15 PM.png" id="612" name="Google Shape;612;p47"/>
              <p:cNvPicPr preferRelativeResize="0"/>
              <p:nvPr/>
            </p:nvPicPr>
            <p:blipFill rotWithShape="1">
              <a:blip r:embed="rId5">
                <a:alphaModFix/>
              </a:blip>
              <a:srcRect b="0" l="0" r="0" t="0"/>
              <a:stretch/>
            </p:blipFill>
            <p:spPr>
              <a:xfrm>
                <a:off x="0" y="0"/>
                <a:ext cx="9144000" cy="3775242"/>
              </a:xfrm>
              <a:prstGeom prst="rect">
                <a:avLst/>
              </a:prstGeom>
              <a:noFill/>
              <a:ln>
                <a:noFill/>
              </a:ln>
            </p:spPr>
          </p:pic>
          <p:pic>
            <p:nvPicPr>
              <p:cNvPr descr="Screen Shot 2015-12-14 at 2.03.56 PM.png" id="613" name="Google Shape;613;p47"/>
              <p:cNvPicPr preferRelativeResize="0"/>
              <p:nvPr/>
            </p:nvPicPr>
            <p:blipFill rotWithShape="1">
              <a:blip r:embed="rId6">
                <a:alphaModFix/>
              </a:blip>
              <a:srcRect b="0" l="0" r="0" t="0"/>
              <a:stretch/>
            </p:blipFill>
            <p:spPr>
              <a:xfrm>
                <a:off x="0" y="3721100"/>
                <a:ext cx="9144000" cy="1010031"/>
              </a:xfrm>
              <a:prstGeom prst="rect">
                <a:avLst/>
              </a:prstGeom>
              <a:noFill/>
              <a:ln>
                <a:noFill/>
              </a:ln>
            </p:spPr>
          </p:pic>
          <p:pic>
            <p:nvPicPr>
              <p:cNvPr descr="Screen Shot 2015-12-14 at 2.04.55 PM.png" id="614" name="Google Shape;614;p47"/>
              <p:cNvPicPr preferRelativeResize="0"/>
              <p:nvPr/>
            </p:nvPicPr>
            <p:blipFill rotWithShape="1">
              <a:blip r:embed="rId7">
                <a:alphaModFix/>
              </a:blip>
              <a:srcRect b="0" l="0" r="0" t="0"/>
              <a:stretch/>
            </p:blipFill>
            <p:spPr>
              <a:xfrm>
                <a:off x="0" y="4654931"/>
                <a:ext cx="9144000" cy="2436962"/>
              </a:xfrm>
              <a:prstGeom prst="rect">
                <a:avLst/>
              </a:prstGeom>
              <a:noFill/>
              <a:ln>
                <a:noFill/>
              </a:ln>
            </p:spPr>
          </p:pic>
        </p:grpSp>
        <p:sp>
          <p:nvSpPr>
            <p:cNvPr id="615" name="Google Shape;615;p47"/>
            <p:cNvSpPr txBox="1"/>
            <p:nvPr/>
          </p:nvSpPr>
          <p:spPr>
            <a:xfrm>
              <a:off x="2941989" y="1910835"/>
              <a:ext cx="1099609" cy="2766194"/>
            </a:xfrm>
            <a:prstGeom prst="rect">
              <a:avLst/>
            </a:prstGeom>
            <a:solidFill>
              <a:srgbClr val="57381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Alice Smith</a:t>
              </a:r>
              <a:endParaRPr b="0" i="0" sz="1200" u="none" cap="none" strike="noStrike">
                <a:solidFill>
                  <a:schemeClr val="lt1"/>
                </a:solidFill>
                <a:latin typeface="Calibri"/>
                <a:ea typeface="Calibri"/>
                <a:cs typeface="Calibri"/>
                <a:sym typeface="Calibri"/>
              </a:endParaRPr>
            </a:p>
          </p:txBody>
        </p:sp>
        <p:pic>
          <p:nvPicPr>
            <p:cNvPr descr="Screen Shot 2015-12-14 at 2.25.41 PM.png" id="616" name="Google Shape;616;p47"/>
            <p:cNvPicPr preferRelativeResize="0"/>
            <p:nvPr/>
          </p:nvPicPr>
          <p:blipFill rotWithShape="1">
            <a:blip r:embed="rId8">
              <a:alphaModFix/>
            </a:blip>
            <a:srcRect b="0" l="0" r="0" t="0"/>
            <a:stretch/>
          </p:blipFill>
          <p:spPr>
            <a:xfrm>
              <a:off x="1701799" y="4678160"/>
              <a:ext cx="5461001" cy="206719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8"/>
          <p:cNvSpPr txBox="1"/>
          <p:nvPr>
            <p:ph type="title"/>
          </p:nvPr>
        </p:nvSpPr>
        <p:spPr>
          <a:xfrm>
            <a:off x="1821194" y="235031"/>
            <a:ext cx="3940659"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Findings</a:t>
            </a:r>
            <a:endParaRPr>
              <a:latin typeface="Bookman Old Style"/>
              <a:ea typeface="Bookman Old Style"/>
              <a:cs typeface="Bookman Old Style"/>
              <a:sym typeface="Bookman Old Style"/>
            </a:endParaRPr>
          </a:p>
        </p:txBody>
      </p:sp>
      <p:sp>
        <p:nvSpPr>
          <p:cNvPr id="623" name="Google Shape;623;p48"/>
          <p:cNvSpPr txBox="1"/>
          <p:nvPr>
            <p:ph idx="1" type="body"/>
          </p:nvPr>
        </p:nvSpPr>
        <p:spPr>
          <a:xfrm>
            <a:off x="1074717" y="1739900"/>
            <a:ext cx="4081483" cy="41148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a:latin typeface="Gill Sans"/>
                <a:ea typeface="Gill Sans"/>
                <a:cs typeface="Gill Sans"/>
                <a:sym typeface="Gill Sans"/>
              </a:rPr>
              <a:t>Affiliation networks have a high potential for leaking private information </a:t>
            </a:r>
            <a:endParaRPr/>
          </a:p>
          <a:p>
            <a:pPr indent="-165100" lvl="0" marL="342900" rtl="0" algn="l">
              <a:lnSpc>
                <a:spcPct val="90000"/>
              </a:lnSpc>
              <a:spcBef>
                <a:spcPts val="560"/>
              </a:spcBef>
              <a:spcAft>
                <a:spcPts val="0"/>
              </a:spcAft>
              <a:buClr>
                <a:schemeClr val="dk1"/>
              </a:buClr>
              <a:buSzPts val="2800"/>
              <a:buNone/>
            </a:pPr>
            <a:r>
              <a:t/>
            </a:r>
            <a:endParaRPr>
              <a:latin typeface="Gill Sans"/>
              <a:ea typeface="Gill Sans"/>
              <a:cs typeface="Gill Sans"/>
              <a:sym typeface="Gill Sans"/>
            </a:endParaRPr>
          </a:p>
          <a:p>
            <a:pPr indent="-285750" lvl="1" marL="742950" rtl="0" algn="l">
              <a:lnSpc>
                <a:spcPct val="90000"/>
              </a:lnSpc>
              <a:spcBef>
                <a:spcPts val="480"/>
              </a:spcBef>
              <a:spcAft>
                <a:spcPts val="0"/>
              </a:spcAft>
              <a:buClr>
                <a:schemeClr val="dk1"/>
              </a:buClr>
              <a:buSzPts val="2400"/>
              <a:buChar char="–"/>
            </a:pPr>
            <a:r>
              <a:rPr lang="en-US">
                <a:latin typeface="Gill Sans"/>
                <a:ea typeface="Gill Sans"/>
                <a:cs typeface="Gill Sans"/>
                <a:sym typeface="Gill Sans"/>
              </a:rPr>
              <a:t>More informative than friendship network</a:t>
            </a:r>
            <a:endParaRPr/>
          </a:p>
          <a:p>
            <a:pPr indent="-285750" lvl="1" marL="742950" rtl="0" algn="l">
              <a:lnSpc>
                <a:spcPct val="90000"/>
              </a:lnSpc>
              <a:spcBef>
                <a:spcPts val="480"/>
              </a:spcBef>
              <a:spcAft>
                <a:spcPts val="0"/>
              </a:spcAft>
              <a:buClr>
                <a:schemeClr val="dk1"/>
              </a:buClr>
              <a:buSzPts val="2400"/>
              <a:buChar char="–"/>
            </a:pPr>
            <a:r>
              <a:rPr lang="en-US">
                <a:latin typeface="Gill Sans"/>
                <a:ea typeface="Gill Sans"/>
                <a:cs typeface="Gill Sans"/>
                <a:sym typeface="Gill Sans"/>
              </a:rPr>
              <a:t>Homogeneous groups most informative </a:t>
            </a:r>
            <a:endParaRPr/>
          </a:p>
          <a:p>
            <a:pPr indent="-165100" lvl="0" marL="342900" rtl="0" algn="l">
              <a:lnSpc>
                <a:spcPct val="90000"/>
              </a:lnSpc>
              <a:spcBef>
                <a:spcPts val="560"/>
              </a:spcBef>
              <a:spcAft>
                <a:spcPts val="0"/>
              </a:spcAft>
              <a:buClr>
                <a:schemeClr val="dk1"/>
              </a:buClr>
              <a:buSzPts val="2800"/>
              <a:buNone/>
            </a:pPr>
            <a:r>
              <a:t/>
            </a:r>
            <a:endParaRPr>
              <a:latin typeface="Gill Sans"/>
              <a:ea typeface="Gill Sans"/>
              <a:cs typeface="Gill Sans"/>
              <a:sym typeface="Gill Sans"/>
            </a:endParaRPr>
          </a:p>
        </p:txBody>
      </p:sp>
      <p:pic>
        <p:nvPicPr>
          <p:cNvPr descr="FlickrName.png" id="624" name="Google Shape;624;p48"/>
          <p:cNvPicPr preferRelativeResize="0"/>
          <p:nvPr/>
        </p:nvPicPr>
        <p:blipFill rotWithShape="1">
          <a:blip r:embed="rId4">
            <a:alphaModFix/>
          </a:blip>
          <a:srcRect b="0" l="0" r="0" t="0"/>
          <a:stretch/>
        </p:blipFill>
        <p:spPr>
          <a:xfrm>
            <a:off x="5526571" y="902504"/>
            <a:ext cx="914400" cy="282804"/>
          </a:xfrm>
          <a:prstGeom prst="rect">
            <a:avLst/>
          </a:prstGeom>
          <a:noFill/>
          <a:ln>
            <a:noFill/>
          </a:ln>
        </p:spPr>
      </p:pic>
      <p:graphicFrame>
        <p:nvGraphicFramePr>
          <p:cNvPr id="625" name="Google Shape;625;p48"/>
          <p:cNvGraphicFramePr/>
          <p:nvPr/>
        </p:nvGraphicFramePr>
        <p:xfrm>
          <a:off x="7150100" y="4114800"/>
          <a:ext cx="3956050" cy="2160588"/>
        </p:xfrm>
        <a:graphic>
          <a:graphicData uri="http://schemas.openxmlformats.org/presentationml/2006/ole">
            <mc:AlternateContent>
              <mc:Choice Requires="v">
                <p:oleObj r:id="rId5" imgH="2160588" imgW="3956050" progId="Excel.Sheet.8" spid="_x0000_s1">
                  <p:embed/>
                </p:oleObj>
              </mc:Choice>
              <mc:Fallback>
                <p:oleObj r:id="rId6" imgH="2160588" imgW="3956050" progId="Excel.Sheet.8">
                  <p:embed/>
                  <p:pic>
                    <p:nvPicPr>
                      <p:cNvPr id="625" name="Google Shape;625;p48"/>
                      <p:cNvPicPr preferRelativeResize="0"/>
                      <p:nvPr/>
                    </p:nvPicPr>
                    <p:blipFill rotWithShape="1">
                      <a:blip r:embed="rId7">
                        <a:alphaModFix/>
                      </a:blip>
                      <a:srcRect b="0" l="0" r="0" t="0"/>
                      <a:stretch/>
                    </p:blipFill>
                    <p:spPr>
                      <a:xfrm>
                        <a:off x="7150100" y="4114800"/>
                        <a:ext cx="3956050" cy="2160588"/>
                      </a:xfrm>
                      <a:prstGeom prst="rect">
                        <a:avLst/>
                      </a:prstGeom>
                      <a:noFill/>
                      <a:ln>
                        <a:noFill/>
                      </a:ln>
                    </p:spPr>
                  </p:pic>
                </p:oleObj>
              </mc:Fallback>
            </mc:AlternateContent>
          </a:graphicData>
        </a:graphic>
      </p:graphicFrame>
      <p:pic>
        <p:nvPicPr>
          <p:cNvPr descr="Picture 6.png" id="626" name="Google Shape;626;p48"/>
          <p:cNvPicPr preferRelativeResize="0"/>
          <p:nvPr/>
        </p:nvPicPr>
        <p:blipFill rotWithShape="1">
          <a:blip r:embed="rId8">
            <a:alphaModFix/>
          </a:blip>
          <a:srcRect b="0" l="0" r="0" t="0"/>
          <a:stretch/>
        </p:blipFill>
        <p:spPr>
          <a:xfrm>
            <a:off x="7638845" y="464063"/>
            <a:ext cx="335929" cy="432753"/>
          </a:xfrm>
          <a:prstGeom prst="rect">
            <a:avLst/>
          </a:prstGeom>
          <a:noFill/>
          <a:ln>
            <a:noFill/>
          </a:ln>
        </p:spPr>
      </p:pic>
      <p:pic>
        <p:nvPicPr>
          <p:cNvPr descr="Picture 6.png" id="627" name="Google Shape;627;p48"/>
          <p:cNvPicPr preferRelativeResize="0"/>
          <p:nvPr/>
        </p:nvPicPr>
        <p:blipFill rotWithShape="1">
          <a:blip r:embed="rId9">
            <a:alphaModFix/>
          </a:blip>
          <a:srcRect b="0" l="0" r="0" t="0"/>
          <a:stretch/>
        </p:blipFill>
        <p:spPr>
          <a:xfrm>
            <a:off x="8606569" y="530177"/>
            <a:ext cx="284685" cy="366638"/>
          </a:xfrm>
          <a:prstGeom prst="rect">
            <a:avLst/>
          </a:prstGeom>
          <a:noFill/>
          <a:ln>
            <a:noFill/>
          </a:ln>
        </p:spPr>
      </p:pic>
      <p:pic>
        <p:nvPicPr>
          <p:cNvPr descr="Picture 12.png" id="628" name="Google Shape;628;p48"/>
          <p:cNvPicPr preferRelativeResize="0"/>
          <p:nvPr/>
        </p:nvPicPr>
        <p:blipFill rotWithShape="1">
          <a:blip r:embed="rId10">
            <a:alphaModFix/>
          </a:blip>
          <a:srcRect b="0" l="0" r="0" t="0"/>
          <a:stretch/>
        </p:blipFill>
        <p:spPr>
          <a:xfrm>
            <a:off x="5921859" y="530178"/>
            <a:ext cx="462170" cy="182965"/>
          </a:xfrm>
          <a:prstGeom prst="rect">
            <a:avLst/>
          </a:prstGeom>
          <a:noFill/>
          <a:ln>
            <a:noFill/>
          </a:ln>
        </p:spPr>
      </p:pic>
      <p:pic>
        <p:nvPicPr>
          <p:cNvPr descr="Picture 11.png" id="629" name="Google Shape;629;p48"/>
          <p:cNvPicPr preferRelativeResize="0"/>
          <p:nvPr/>
        </p:nvPicPr>
        <p:blipFill rotWithShape="1">
          <a:blip r:embed="rId11">
            <a:alphaModFix/>
          </a:blip>
          <a:srcRect b="0" l="0" r="0" t="0"/>
          <a:stretch/>
        </p:blipFill>
        <p:spPr>
          <a:xfrm>
            <a:off x="6815346" y="500125"/>
            <a:ext cx="423655" cy="396690"/>
          </a:xfrm>
          <a:prstGeom prst="rect">
            <a:avLst/>
          </a:prstGeom>
          <a:noFill/>
          <a:ln>
            <a:noFill/>
          </a:ln>
        </p:spPr>
      </p:pic>
      <p:pic>
        <p:nvPicPr>
          <p:cNvPr descr="Picture 11.png" id="630" name="Google Shape;630;p48"/>
          <p:cNvPicPr preferRelativeResize="0"/>
          <p:nvPr/>
        </p:nvPicPr>
        <p:blipFill rotWithShape="1">
          <a:blip r:embed="rId12">
            <a:alphaModFix/>
          </a:blip>
          <a:srcRect b="0" l="0" r="0" t="0"/>
          <a:stretch/>
        </p:blipFill>
        <p:spPr>
          <a:xfrm>
            <a:off x="8298456" y="560229"/>
            <a:ext cx="308113" cy="288502"/>
          </a:xfrm>
          <a:prstGeom prst="rect">
            <a:avLst/>
          </a:prstGeom>
          <a:noFill/>
          <a:ln>
            <a:noFill/>
          </a:ln>
        </p:spPr>
      </p:pic>
      <p:graphicFrame>
        <p:nvGraphicFramePr>
          <p:cNvPr id="631" name="Google Shape;631;p48"/>
          <p:cNvGraphicFramePr/>
          <p:nvPr/>
        </p:nvGraphicFramePr>
        <p:xfrm>
          <a:off x="5234471" y="4113122"/>
          <a:ext cx="2362200" cy="2163763"/>
        </p:xfrm>
        <a:graphic>
          <a:graphicData uri="http://schemas.openxmlformats.org/presentationml/2006/ole">
            <mc:AlternateContent>
              <mc:Choice Requires="v">
                <p:oleObj r:id="rId13" imgH="2163763" imgW="2362200" progId="Excel.Sheet.8" spid="_x0000_s2">
                  <p:embed/>
                </p:oleObj>
              </mc:Choice>
              <mc:Fallback>
                <p:oleObj r:id="rId14" imgH="2163763" imgW="2362200" progId="Excel.Sheet.8">
                  <p:embed/>
                  <p:pic>
                    <p:nvPicPr>
                      <p:cNvPr id="631" name="Google Shape;631;p48"/>
                      <p:cNvPicPr preferRelativeResize="0"/>
                      <p:nvPr/>
                    </p:nvPicPr>
                    <p:blipFill rotWithShape="1">
                      <a:blip r:embed="rId15">
                        <a:alphaModFix/>
                      </a:blip>
                      <a:srcRect b="0" l="0" r="0" t="0"/>
                      <a:stretch/>
                    </p:blipFill>
                    <p:spPr>
                      <a:xfrm>
                        <a:off x="5234471" y="4113122"/>
                        <a:ext cx="2362200" cy="2163763"/>
                      </a:xfrm>
                      <a:prstGeom prst="rect">
                        <a:avLst/>
                      </a:prstGeom>
                      <a:noFill/>
                      <a:ln>
                        <a:noFill/>
                      </a:ln>
                    </p:spPr>
                  </p:pic>
                </p:oleObj>
              </mc:Fallback>
            </mc:AlternateContent>
          </a:graphicData>
        </a:graphic>
      </p:graphicFrame>
      <p:pic>
        <p:nvPicPr>
          <p:cNvPr id="632" name="Google Shape;632;p48"/>
          <p:cNvPicPr preferRelativeResize="0"/>
          <p:nvPr/>
        </p:nvPicPr>
        <p:blipFill rotWithShape="1">
          <a:blip r:embed="rId16">
            <a:alphaModFix/>
          </a:blip>
          <a:srcRect b="0" l="0" r="0" t="0"/>
          <a:stretch/>
        </p:blipFill>
        <p:spPr>
          <a:xfrm>
            <a:off x="5234471" y="3816259"/>
            <a:ext cx="1210364" cy="296863"/>
          </a:xfrm>
          <a:prstGeom prst="rect">
            <a:avLst/>
          </a:prstGeom>
          <a:noFill/>
          <a:ln>
            <a:noFill/>
          </a:ln>
        </p:spPr>
      </p:pic>
      <p:sp>
        <p:nvSpPr>
          <p:cNvPr id="633" name="Google Shape;633;p48"/>
          <p:cNvSpPr txBox="1"/>
          <p:nvPr/>
        </p:nvSpPr>
        <p:spPr>
          <a:xfrm>
            <a:off x="5803487" y="6314984"/>
            <a:ext cx="31981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Gender                   Political views</a:t>
            </a:r>
            <a:endParaRPr b="0" i="0" sz="1800" u="none" cap="none" strike="noStrike">
              <a:solidFill>
                <a:schemeClr val="dk1"/>
              </a:solidFill>
              <a:latin typeface="Calibri"/>
              <a:ea typeface="Calibri"/>
              <a:cs typeface="Calibri"/>
              <a:sym typeface="Calibri"/>
            </a:endParaRPr>
          </a:p>
        </p:txBody>
      </p:sp>
      <p:sp>
        <p:nvSpPr>
          <p:cNvPr id="634" name="Google Shape;634;p48"/>
          <p:cNvSpPr txBox="1"/>
          <p:nvPr/>
        </p:nvSpPr>
        <p:spPr>
          <a:xfrm>
            <a:off x="7155584" y="3414158"/>
            <a:ext cx="9339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Country</a:t>
            </a:r>
            <a:endParaRPr b="0" i="0" sz="1800" u="none" cap="none" strike="noStrike">
              <a:solidFill>
                <a:schemeClr val="dk1"/>
              </a:solidFill>
              <a:latin typeface="Calibri"/>
              <a:ea typeface="Calibri"/>
              <a:cs typeface="Calibri"/>
              <a:sym typeface="Calibri"/>
            </a:endParaRPr>
          </a:p>
        </p:txBody>
      </p:sp>
      <p:graphicFrame>
        <p:nvGraphicFramePr>
          <p:cNvPr id="635" name="Google Shape;635;p48"/>
          <p:cNvGraphicFramePr/>
          <p:nvPr/>
        </p:nvGraphicFramePr>
        <p:xfrm>
          <a:off x="5495925" y="1295400"/>
          <a:ext cx="4603750" cy="2211388"/>
        </p:xfrm>
        <a:graphic>
          <a:graphicData uri="http://schemas.openxmlformats.org/presentationml/2006/ole">
            <mc:AlternateContent>
              <mc:Choice Requires="v">
                <p:oleObj r:id="rId17" imgH="2211388" imgW="4603750" progId="Excel.Sheet.8" spid="_x0000_s3">
                  <p:embed/>
                </p:oleObj>
              </mc:Choice>
              <mc:Fallback>
                <p:oleObj r:id="rId18" imgH="2211388" imgW="4603750" progId="Excel.Sheet.8">
                  <p:embed/>
                  <p:pic>
                    <p:nvPicPr>
                      <p:cNvPr id="635" name="Google Shape;635;p48"/>
                      <p:cNvPicPr preferRelativeResize="0"/>
                      <p:nvPr/>
                    </p:nvPicPr>
                    <p:blipFill rotWithShape="1">
                      <a:blip r:embed="rId19">
                        <a:alphaModFix/>
                      </a:blip>
                      <a:srcRect b="0" l="0" r="0" t="0"/>
                      <a:stretch/>
                    </p:blipFill>
                    <p:spPr>
                      <a:xfrm>
                        <a:off x="5495925" y="1295400"/>
                        <a:ext cx="4603750" cy="2211388"/>
                      </a:xfrm>
                      <a:prstGeom prst="rect">
                        <a:avLst/>
                      </a:prstGeom>
                      <a:noFill/>
                      <a:ln>
                        <a:noFill/>
                      </a:ln>
                    </p:spPr>
                  </p:pic>
                </p:oleObj>
              </mc:Fallback>
            </mc:AlternateContent>
          </a:graphicData>
        </a:graphic>
      </p:graphicFrame>
      <p:sp>
        <p:nvSpPr>
          <p:cNvPr id="636" name="Google Shape;636;p48"/>
          <p:cNvSpPr txBox="1"/>
          <p:nvPr/>
        </p:nvSpPr>
        <p:spPr>
          <a:xfrm>
            <a:off x="8171455" y="1747716"/>
            <a:ext cx="58420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64.8</a:t>
            </a:r>
            <a:endParaRPr b="0" i="0" sz="1000" u="none" cap="none" strike="noStrike">
              <a:solidFill>
                <a:schemeClr val="dk1"/>
              </a:solidFill>
              <a:latin typeface="Calibri"/>
              <a:ea typeface="Calibri"/>
              <a:cs typeface="Calibri"/>
              <a:sym typeface="Calibri"/>
            </a:endParaRPr>
          </a:p>
        </p:txBody>
      </p:sp>
      <p:sp>
        <p:nvSpPr>
          <p:cNvPr id="637" name="Google Shape;637;p48"/>
          <p:cNvSpPr txBox="1"/>
          <p:nvPr/>
        </p:nvSpPr>
        <p:spPr>
          <a:xfrm>
            <a:off x="7777755" y="1387195"/>
            <a:ext cx="58420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83.6</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9"/>
          <p:cNvSpPr txBox="1"/>
          <p:nvPr>
            <p:ph type="title"/>
          </p:nvPr>
        </p:nvSpPr>
        <p:spPr>
          <a:xfrm>
            <a:off x="1793847" y="152400"/>
            <a:ext cx="86868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Bookman Old Style"/>
                <a:ea typeface="Bookman Old Style"/>
                <a:cs typeface="Bookman Old Style"/>
                <a:sym typeface="Bookman Old Style"/>
              </a:rPr>
              <a:t>Increasing model complexity</a:t>
            </a:r>
            <a:endParaRPr>
              <a:latin typeface="Bookman Old Style"/>
              <a:ea typeface="Bookman Old Style"/>
              <a:cs typeface="Bookman Old Style"/>
              <a:sym typeface="Bookman Old Style"/>
            </a:endParaRPr>
          </a:p>
        </p:txBody>
      </p:sp>
      <p:sp>
        <p:nvSpPr>
          <p:cNvPr id="644" name="Google Shape;644;p49"/>
          <p:cNvSpPr txBox="1"/>
          <p:nvPr>
            <p:ph idx="1" type="body"/>
          </p:nvPr>
        </p:nvSpPr>
        <p:spPr>
          <a:xfrm>
            <a:off x="1981200" y="1025527"/>
            <a:ext cx="8229600" cy="49371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latin typeface="Gill Sans"/>
                <a:ea typeface="Gill Sans"/>
                <a:cs typeface="Gill Sans"/>
                <a:sym typeface="Gill Sans"/>
              </a:rPr>
              <a:t>Predict “gender” in the Facebook dataset</a:t>
            </a:r>
            <a:endParaRPr>
              <a:latin typeface="Gill Sans"/>
              <a:ea typeface="Gill Sans"/>
              <a:cs typeface="Gill Sans"/>
              <a:sym typeface="Gill Sans"/>
            </a:endParaRPr>
          </a:p>
          <a:p>
            <a:pPr indent="-165100" lvl="0" marL="342900" rtl="0" algn="l">
              <a:lnSpc>
                <a:spcPct val="100000"/>
              </a:lnSpc>
              <a:spcBef>
                <a:spcPts val="560"/>
              </a:spcBef>
              <a:spcAft>
                <a:spcPts val="0"/>
              </a:spcAft>
              <a:buClr>
                <a:schemeClr val="dk1"/>
              </a:buClr>
              <a:buSzPts val="2800"/>
              <a:buNone/>
            </a:pPr>
            <a:r>
              <a:t/>
            </a:r>
            <a:endParaRPr>
              <a:latin typeface="Gill Sans"/>
              <a:ea typeface="Gill Sans"/>
              <a:cs typeface="Gill Sans"/>
              <a:sym typeface="Gill Sans"/>
            </a:endParaRPr>
          </a:p>
          <a:p>
            <a:pPr indent="-165100" lvl="0" marL="342900" rtl="0" algn="l">
              <a:lnSpc>
                <a:spcPct val="100000"/>
              </a:lnSpc>
              <a:spcBef>
                <a:spcPts val="560"/>
              </a:spcBef>
              <a:spcAft>
                <a:spcPts val="0"/>
              </a:spcAft>
              <a:buClr>
                <a:schemeClr val="dk1"/>
              </a:buClr>
              <a:buSzPts val="2800"/>
              <a:buNone/>
            </a:pPr>
            <a:r>
              <a:t/>
            </a:r>
            <a:endParaRPr>
              <a:latin typeface="Gill Sans"/>
              <a:ea typeface="Gill Sans"/>
              <a:cs typeface="Gill Sans"/>
              <a:sym typeface="Gill Sans"/>
            </a:endParaRPr>
          </a:p>
        </p:txBody>
      </p:sp>
      <p:sp>
        <p:nvSpPr>
          <p:cNvPr id="645" name="Google Shape;645;p49"/>
          <p:cNvSpPr/>
          <p:nvPr/>
        </p:nvSpPr>
        <p:spPr>
          <a:xfrm>
            <a:off x="2310081" y="5639830"/>
            <a:ext cx="8559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ill Sans"/>
                <a:ea typeface="Gill Sans"/>
                <a:cs typeface="Gill Sans"/>
                <a:sym typeface="Gill Sans"/>
              </a:rPr>
              <a:t>[Zheleva, Getoor, Sarawagi (2010) </a:t>
            </a:r>
            <a:r>
              <a:rPr b="0" i="1" lang="en-US" sz="1800" u="none" cap="none" strike="noStrike">
                <a:solidFill>
                  <a:schemeClr val="dk1"/>
                </a:solidFill>
                <a:latin typeface="Gill Sans"/>
                <a:ea typeface="Gill Sans"/>
                <a:cs typeface="Gill Sans"/>
                <a:sym typeface="Gill Sans"/>
              </a:rPr>
              <a:t>Higher-order Graphical Models for Classification in Social and Affiliation Networks</a:t>
            </a:r>
            <a:r>
              <a:rPr b="0" i="0" lang="en-US" sz="1800" u="none" cap="none" strike="noStrike">
                <a:solidFill>
                  <a:schemeClr val="dk1"/>
                </a:solidFill>
                <a:latin typeface="Gill Sans"/>
                <a:ea typeface="Gill Sans"/>
                <a:cs typeface="Gill Sans"/>
                <a:sym typeface="Gill Sans"/>
              </a:rPr>
              <a:t>. NIPS Workshop on Networks Across Disciplines.]</a:t>
            </a:r>
            <a:endParaRPr b="0" i="0" sz="1800" u="none" cap="none" strike="noStrike">
              <a:solidFill>
                <a:schemeClr val="dk1"/>
              </a:solidFill>
              <a:latin typeface="Gill Sans"/>
              <a:ea typeface="Gill Sans"/>
              <a:cs typeface="Gill Sans"/>
              <a:sym typeface="Gill Sans"/>
            </a:endParaRPr>
          </a:p>
        </p:txBody>
      </p:sp>
      <p:graphicFrame>
        <p:nvGraphicFramePr>
          <p:cNvPr id="646" name="Google Shape;646;p49"/>
          <p:cNvGraphicFramePr/>
          <p:nvPr/>
        </p:nvGraphicFramePr>
        <p:xfrm>
          <a:off x="2159000" y="3961901"/>
          <a:ext cx="3000000" cy="3000000"/>
        </p:xfrm>
        <a:graphic>
          <a:graphicData uri="http://schemas.openxmlformats.org/drawingml/2006/table">
            <a:tbl>
              <a:tblPr bandRow="1" firstRow="1">
                <a:noFill/>
                <a:tableStyleId>{57584E57-4EC6-4F45-A431-261F9410E4D0}</a:tableStyleId>
              </a:tblPr>
              <a:tblGrid>
                <a:gridCol w="1394875"/>
                <a:gridCol w="1132425"/>
                <a:gridCol w="1168400"/>
                <a:gridCol w="1422400"/>
                <a:gridCol w="1371600"/>
                <a:gridCol w="1879600"/>
              </a:tblGrid>
              <a:tr h="370850">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Features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LR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pMRF</a:t>
                      </a:r>
                      <a:endParaRPr b="1" i="0" sz="1800" u="none" cap="none" strike="noStrike">
                        <a:solidFill>
                          <a:schemeClr val="lt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hoMRF-AG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hoMRF-SG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hoMRF-SG-AL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Social links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64.06%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64.31%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69.13%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69.22%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69.22%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Groups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71.67%</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71.83%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69.80%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74.12%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74.53%</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Both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75.75%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75.84%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69.63%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77.39%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78.37%</a:t>
                      </a:r>
                      <a:endParaRPr sz="1400" u="none" cap="none" strike="noStrike"/>
                    </a:p>
                  </a:txBody>
                  <a:tcPr marT="45725" marB="45725" marR="91450" marL="91450"/>
                </a:tc>
              </a:tr>
            </a:tbl>
          </a:graphicData>
        </a:graphic>
      </p:graphicFrame>
      <p:pic>
        <p:nvPicPr>
          <p:cNvPr descr="Picture 43.png" id="647" name="Google Shape;647;p49"/>
          <p:cNvPicPr preferRelativeResize="0"/>
          <p:nvPr/>
        </p:nvPicPr>
        <p:blipFill rotWithShape="1">
          <a:blip r:embed="rId3">
            <a:alphaModFix/>
          </a:blip>
          <a:srcRect b="0" l="0" r="0" t="0"/>
          <a:stretch/>
        </p:blipFill>
        <p:spPr>
          <a:xfrm>
            <a:off x="4530727" y="2347413"/>
            <a:ext cx="2860675" cy="1373188"/>
          </a:xfrm>
          <a:prstGeom prst="rect">
            <a:avLst/>
          </a:prstGeom>
          <a:noFill/>
          <a:ln>
            <a:noFill/>
          </a:ln>
        </p:spPr>
      </p:pic>
      <p:pic>
        <p:nvPicPr>
          <p:cNvPr descr="Picture 44.png" id="648" name="Google Shape;648;p49"/>
          <p:cNvPicPr preferRelativeResize="0"/>
          <p:nvPr/>
        </p:nvPicPr>
        <p:blipFill rotWithShape="1">
          <a:blip r:embed="rId4">
            <a:alphaModFix/>
          </a:blip>
          <a:srcRect b="0" l="0" r="0" t="0"/>
          <a:stretch/>
        </p:blipFill>
        <p:spPr>
          <a:xfrm>
            <a:off x="7508877" y="2371227"/>
            <a:ext cx="2852737" cy="1349375"/>
          </a:xfrm>
          <a:prstGeom prst="rect">
            <a:avLst/>
          </a:prstGeom>
          <a:noFill/>
          <a:ln>
            <a:noFill/>
          </a:ln>
        </p:spPr>
      </p:pic>
      <p:cxnSp>
        <p:nvCxnSpPr>
          <p:cNvPr id="649" name="Google Shape;649;p49"/>
          <p:cNvCxnSpPr/>
          <p:nvPr/>
        </p:nvCxnSpPr>
        <p:spPr>
          <a:xfrm>
            <a:off x="1765300" y="2044202"/>
            <a:ext cx="0" cy="3844925"/>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2"/>
              </a:srgbClr>
            </a:outerShdw>
          </a:effectLst>
        </p:spPr>
      </p:cxnSp>
      <p:sp>
        <p:nvSpPr>
          <p:cNvPr id="650" name="Google Shape;650;p49"/>
          <p:cNvSpPr/>
          <p:nvPr/>
        </p:nvSpPr>
        <p:spPr>
          <a:xfrm rot="5400000">
            <a:off x="565149" y="3839666"/>
            <a:ext cx="2755902" cy="3841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Links as features</a:t>
            </a:r>
            <a:endParaRPr b="0" i="0" sz="2400" u="none" cap="none" strike="noStrike">
              <a:solidFill>
                <a:srgbClr val="FF0000"/>
              </a:solidFill>
              <a:latin typeface="Calibri"/>
              <a:ea typeface="Calibri"/>
              <a:cs typeface="Calibri"/>
              <a:sym typeface="Calibri"/>
            </a:endParaRPr>
          </a:p>
        </p:txBody>
      </p:sp>
      <p:cxnSp>
        <p:nvCxnSpPr>
          <p:cNvPr id="651" name="Google Shape;651;p49"/>
          <p:cNvCxnSpPr/>
          <p:nvPr/>
        </p:nvCxnSpPr>
        <p:spPr>
          <a:xfrm>
            <a:off x="1751013" y="2044201"/>
            <a:ext cx="8610601" cy="0"/>
          </a:xfrm>
          <a:prstGeom prst="straightConnector1">
            <a:avLst/>
          </a:prstGeom>
          <a:noFill/>
          <a:ln cap="flat" cmpd="sng" w="38100">
            <a:solidFill>
              <a:schemeClr val="accent1"/>
            </a:solidFill>
            <a:prstDash val="solid"/>
            <a:round/>
            <a:headEnd len="sm" w="sm" type="none"/>
            <a:tailEnd len="med" w="med" type="stealth"/>
          </a:ln>
        </p:spPr>
      </p:cxnSp>
      <p:sp>
        <p:nvSpPr>
          <p:cNvPr id="652" name="Google Shape;652;p49"/>
          <p:cNvSpPr/>
          <p:nvPr/>
        </p:nvSpPr>
        <p:spPr>
          <a:xfrm>
            <a:off x="3813147" y="1625102"/>
            <a:ext cx="5954507" cy="3841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Links as structural statistical dependencies</a:t>
            </a:r>
            <a:endParaRPr b="0" i="0" sz="2400" u="none" cap="none" strike="noStrike">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3209"/>
              <a:buNone/>
            </a:pPr>
            <a:r>
              <a:rPr lang="en-US"/>
              <a:t>Privacy in social networks</a:t>
            </a:r>
            <a:endParaRPr/>
          </a:p>
        </p:txBody>
      </p:sp>
      <p:sp>
        <p:nvSpPr>
          <p:cNvPr id="112" name="Google Shape;112;p5"/>
          <p:cNvSpPr txBox="1"/>
          <p:nvPr>
            <p:ph idx="1" type="body"/>
          </p:nvPr>
        </p:nvSpPr>
        <p:spPr>
          <a:xfrm>
            <a:off x="237506" y="1600201"/>
            <a:ext cx="9973295" cy="4525963"/>
          </a:xfrm>
          <a:prstGeom prst="rect">
            <a:avLst/>
          </a:prstGeom>
          <a:noFill/>
          <a:ln>
            <a:noFill/>
          </a:ln>
        </p:spPr>
        <p:txBody>
          <a:bodyPr anchorCtr="0" anchor="t" bIns="45700" lIns="91425" spcFirstLastPara="1" rIns="91425" wrap="square" tIns="45700">
            <a:normAutofit fontScale="92500" lnSpcReduction="20000"/>
          </a:bodyPr>
          <a:lstStyle/>
          <a:p>
            <a:pPr indent="-329565" lvl="0" marL="342900" rtl="0" algn="l">
              <a:lnSpc>
                <a:spcPct val="100000"/>
              </a:lnSpc>
              <a:spcBef>
                <a:spcPts val="0"/>
              </a:spcBef>
              <a:spcAft>
                <a:spcPts val="0"/>
              </a:spcAft>
              <a:buClr>
                <a:srgbClr val="E46C0A"/>
              </a:buClr>
              <a:buSzPct val="100000"/>
              <a:buChar char="•"/>
            </a:pPr>
            <a:r>
              <a:rPr lang="en-US">
                <a:solidFill>
                  <a:srgbClr val="E46C0A"/>
                </a:solidFill>
              </a:rPr>
              <a:t>Beyond identity and attribute disclosure</a:t>
            </a:r>
            <a:endParaRPr/>
          </a:p>
          <a:p>
            <a:pPr indent="-274319" lvl="1" marL="742950" rtl="0" algn="l">
              <a:lnSpc>
                <a:spcPct val="100000"/>
              </a:lnSpc>
              <a:spcBef>
                <a:spcPts val="480"/>
              </a:spcBef>
              <a:spcAft>
                <a:spcPts val="0"/>
              </a:spcAft>
              <a:buClr>
                <a:schemeClr val="dk1"/>
              </a:buClr>
              <a:buSzPct val="100000"/>
              <a:buChar char="–"/>
            </a:pPr>
            <a:r>
              <a:rPr lang="en-US"/>
              <a:t>Link re-identification [Zheleva &amp; Getoor ’07] (link prediction can reveal sensitive links)</a:t>
            </a:r>
            <a:endParaRPr/>
          </a:p>
          <a:p>
            <a:pPr indent="-329565" lvl="0" marL="342900" rtl="0" algn="l">
              <a:lnSpc>
                <a:spcPct val="100000"/>
              </a:lnSpc>
              <a:spcBef>
                <a:spcPts val="560"/>
              </a:spcBef>
              <a:spcAft>
                <a:spcPts val="0"/>
              </a:spcAft>
              <a:buClr>
                <a:srgbClr val="0000FF"/>
              </a:buClr>
              <a:buSzPct val="100000"/>
              <a:buChar char="•"/>
            </a:pPr>
            <a:r>
              <a:rPr lang="en-US">
                <a:solidFill>
                  <a:srgbClr val="0000FF"/>
                </a:solidFill>
              </a:rPr>
              <a:t>Anonymization by removing the profile attributes not enough</a:t>
            </a:r>
            <a:endParaRPr/>
          </a:p>
          <a:p>
            <a:pPr indent="-274319" lvl="1" marL="742950" rtl="0" algn="l">
              <a:lnSpc>
                <a:spcPct val="100000"/>
              </a:lnSpc>
              <a:spcBef>
                <a:spcPts val="480"/>
              </a:spcBef>
              <a:spcAft>
                <a:spcPts val="0"/>
              </a:spcAft>
              <a:buClr>
                <a:schemeClr val="dk1"/>
              </a:buClr>
              <a:buSzPct val="100000"/>
              <a:buChar char="–"/>
            </a:pPr>
            <a:r>
              <a:rPr lang="en-US"/>
              <a:t>Structural re-identification [Backstrom et al. ‘07]</a:t>
            </a:r>
            <a:endParaRPr/>
          </a:p>
          <a:p>
            <a:pPr indent="-274319" lvl="1" marL="742950" rtl="0" algn="l">
              <a:lnSpc>
                <a:spcPct val="100000"/>
              </a:lnSpc>
              <a:spcBef>
                <a:spcPts val="480"/>
              </a:spcBef>
              <a:spcAft>
                <a:spcPts val="0"/>
              </a:spcAft>
              <a:buClr>
                <a:schemeClr val="dk1"/>
              </a:buClr>
              <a:buSzPct val="100000"/>
              <a:buChar char="–"/>
            </a:pPr>
            <a:r>
              <a:rPr lang="en-US"/>
              <a:t>Structural anonymization [Hay et al. ’08]</a:t>
            </a:r>
            <a:endParaRPr/>
          </a:p>
          <a:p>
            <a:pPr indent="-274319" lvl="1" marL="742950" rtl="0" algn="l">
              <a:lnSpc>
                <a:spcPct val="100000"/>
              </a:lnSpc>
              <a:spcBef>
                <a:spcPts val="480"/>
              </a:spcBef>
              <a:spcAft>
                <a:spcPts val="0"/>
              </a:spcAft>
              <a:buClr>
                <a:schemeClr val="dk1"/>
              </a:buClr>
              <a:buSzPct val="100000"/>
              <a:buChar char="–"/>
            </a:pPr>
            <a:r>
              <a:rPr lang="en-US"/>
              <a:t>Re-identification across networks [Narayanan &amp; Shmatikov ’09]</a:t>
            </a:r>
            <a:endParaRPr/>
          </a:p>
          <a:p>
            <a:pPr indent="-329565" lvl="0" marL="342900" rtl="0" algn="l">
              <a:lnSpc>
                <a:spcPct val="100000"/>
              </a:lnSpc>
              <a:spcBef>
                <a:spcPts val="560"/>
              </a:spcBef>
              <a:spcAft>
                <a:spcPts val="0"/>
              </a:spcAft>
              <a:buClr>
                <a:srgbClr val="008000"/>
              </a:buClr>
              <a:buSzPct val="100000"/>
              <a:buChar char="•"/>
            </a:pPr>
            <a:r>
              <a:rPr lang="en-US">
                <a:solidFill>
                  <a:srgbClr val="008000"/>
                </a:solidFill>
              </a:rPr>
              <a:t>Differentially-private analysis of graphs</a:t>
            </a:r>
            <a:endParaRPr/>
          </a:p>
          <a:p>
            <a:pPr indent="-274319" lvl="1" marL="742950" rtl="0" algn="l">
              <a:lnSpc>
                <a:spcPct val="100000"/>
              </a:lnSpc>
              <a:spcBef>
                <a:spcPts val="480"/>
              </a:spcBef>
              <a:spcAft>
                <a:spcPts val="0"/>
              </a:spcAft>
              <a:buClr>
                <a:schemeClr val="dk1"/>
              </a:buClr>
              <a:buSzPct val="100000"/>
              <a:buChar char="–"/>
            </a:pPr>
            <a:r>
              <a:rPr lang="en-US"/>
              <a:t>[Task &amp; Clifton‘14, Raskhodnikova &amp; Smith‘15]</a:t>
            </a:r>
            <a:endParaRPr/>
          </a:p>
          <a:p>
            <a:pPr indent="-165100" lvl="0" marL="342900" rtl="0" algn="l">
              <a:lnSpc>
                <a:spcPct val="100000"/>
              </a:lnSpc>
              <a:spcBef>
                <a:spcPts val="560"/>
              </a:spcBef>
              <a:spcAft>
                <a:spcPts val="0"/>
              </a:spcAft>
              <a:buClr>
                <a:schemeClr val="dk1"/>
              </a:buClr>
              <a:buSzPct val="100000"/>
              <a:buNone/>
            </a:pPr>
            <a:r>
              <a:t/>
            </a:r>
            <a:endParaRPr/>
          </a:p>
          <a:p>
            <a:pPr indent="-165100" lvl="0" marL="342900" rtl="0" algn="l">
              <a:lnSpc>
                <a:spcPct val="100000"/>
              </a:lnSpc>
              <a:spcBef>
                <a:spcPts val="560"/>
              </a:spcBef>
              <a:spcAft>
                <a:spcPts val="0"/>
              </a:spcAft>
              <a:buClr>
                <a:schemeClr val="dk1"/>
              </a:buClr>
              <a:buSzPct val="100000"/>
              <a:buNone/>
            </a:pPr>
            <a:r>
              <a:t/>
            </a:r>
            <a:endParaRPr/>
          </a:p>
          <a:p>
            <a:pPr indent="-165100" lvl="0" marL="342900" rtl="0" algn="l">
              <a:lnSpc>
                <a:spcPct val="100000"/>
              </a:lnSpc>
              <a:spcBef>
                <a:spcPts val="560"/>
              </a:spcBef>
              <a:spcAft>
                <a:spcPts val="0"/>
              </a:spcAft>
              <a:buClr>
                <a:schemeClr val="dk1"/>
              </a:buClr>
              <a:buSzPct val="100000"/>
              <a:buNone/>
            </a:pPr>
            <a:r>
              <a:t/>
            </a:r>
            <a:endParaRPr/>
          </a:p>
        </p:txBody>
      </p:sp>
      <p:sp>
        <p:nvSpPr>
          <p:cNvPr id="113" name="Google Shape;113;p5"/>
          <p:cNvSpPr txBox="1"/>
          <p:nvPr/>
        </p:nvSpPr>
        <p:spPr>
          <a:xfrm>
            <a:off x="1643127" y="5654174"/>
            <a:ext cx="890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Privacy in Social Networks. E. Zheleva, E. Terzi, L. Getoor. Morgan &amp; Claypool Publishers 2012.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0"/>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Your privacy depends on others</a:t>
            </a:r>
            <a:endParaRPr/>
          </a:p>
        </p:txBody>
      </p:sp>
      <p:sp>
        <p:nvSpPr>
          <p:cNvPr id="658" name="Google Shape;658;p50"/>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latin typeface="Gill Sans"/>
                <a:ea typeface="Gill Sans"/>
                <a:cs typeface="Gill Sans"/>
                <a:sym typeface="Gill Sans"/>
              </a:rPr>
              <a:t>Higher % public profiles -&gt; higher accuracy</a:t>
            </a:r>
            <a:endParaRPr/>
          </a:p>
        </p:txBody>
      </p:sp>
      <p:pic>
        <p:nvPicPr>
          <p:cNvPr descr="Screen Shot 2017-04-25 at 9.41.32 AM.png" id="659" name="Google Shape;659;p50"/>
          <p:cNvPicPr preferRelativeResize="0"/>
          <p:nvPr/>
        </p:nvPicPr>
        <p:blipFill rotWithShape="1">
          <a:blip r:embed="rId3">
            <a:alphaModFix/>
          </a:blip>
          <a:srcRect b="0" l="0" r="0" t="0"/>
          <a:stretch/>
        </p:blipFill>
        <p:spPr>
          <a:xfrm>
            <a:off x="3343825" y="1708402"/>
            <a:ext cx="6685883" cy="4295872"/>
          </a:xfrm>
          <a:prstGeom prst="rect">
            <a:avLst/>
          </a:prstGeom>
          <a:noFill/>
          <a:ln>
            <a:noFill/>
          </a:ln>
        </p:spPr>
      </p:pic>
      <p:pic>
        <p:nvPicPr>
          <p:cNvPr descr="FlickrName.png" id="660" name="Google Shape;660;p50"/>
          <p:cNvPicPr preferRelativeResize="0"/>
          <p:nvPr/>
        </p:nvPicPr>
        <p:blipFill rotWithShape="1">
          <a:blip r:embed="rId4">
            <a:alphaModFix/>
          </a:blip>
          <a:srcRect b="0" l="0" r="0" t="0"/>
          <a:stretch/>
        </p:blipFill>
        <p:spPr>
          <a:xfrm>
            <a:off x="1583474" y="2347277"/>
            <a:ext cx="1231900" cy="381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pic>
        <p:nvPicPr>
          <p:cNvPr descr="Screen Shot 2017-04-25 at 8.14.09 AM.png" id="665" name="Google Shape;665;p51"/>
          <p:cNvPicPr preferRelativeResize="0"/>
          <p:nvPr/>
        </p:nvPicPr>
        <p:blipFill rotWithShape="1">
          <a:blip r:embed="rId3">
            <a:alphaModFix/>
          </a:blip>
          <a:srcRect b="0" l="0" r="0" t="0"/>
          <a:stretch/>
        </p:blipFill>
        <p:spPr>
          <a:xfrm>
            <a:off x="2727876" y="1845220"/>
            <a:ext cx="6769151" cy="4280946"/>
          </a:xfrm>
          <a:prstGeom prst="rect">
            <a:avLst/>
          </a:prstGeom>
          <a:noFill/>
          <a:ln>
            <a:noFill/>
          </a:ln>
        </p:spPr>
      </p:pic>
      <p:sp>
        <p:nvSpPr>
          <p:cNvPr id="666" name="Google Shape;666;p51"/>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Your privacy depends on others</a:t>
            </a:r>
            <a:endParaRPr/>
          </a:p>
        </p:txBody>
      </p:sp>
      <p:sp>
        <p:nvSpPr>
          <p:cNvPr id="667" name="Google Shape;667;p51"/>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latin typeface="Gill Sans"/>
                <a:ea typeface="Gill Sans"/>
                <a:cs typeface="Gill Sans"/>
                <a:sym typeface="Gill Sans"/>
              </a:rPr>
              <a:t>Higher % public profiles -&gt; higher accuracy</a:t>
            </a:r>
            <a:endParaRPr/>
          </a:p>
        </p:txBody>
      </p:sp>
      <p:pic>
        <p:nvPicPr>
          <p:cNvPr descr="FlickrName.png" id="668" name="Google Shape;668;p51"/>
          <p:cNvPicPr preferRelativeResize="0"/>
          <p:nvPr/>
        </p:nvPicPr>
        <p:blipFill rotWithShape="1">
          <a:blip r:embed="rId4">
            <a:alphaModFix/>
          </a:blip>
          <a:srcRect b="0" l="0" r="0" t="0"/>
          <a:stretch/>
        </p:blipFill>
        <p:spPr>
          <a:xfrm>
            <a:off x="1263353" y="2257222"/>
            <a:ext cx="1231900" cy="381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2"/>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Main takeaways</a:t>
            </a:r>
            <a:endParaRPr/>
          </a:p>
        </p:txBody>
      </p:sp>
      <p:sp>
        <p:nvSpPr>
          <p:cNvPr id="674" name="Google Shape;674;p52"/>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0000"/>
              </a:lnSpc>
              <a:spcBef>
                <a:spcPts val="0"/>
              </a:spcBef>
              <a:spcAft>
                <a:spcPts val="0"/>
              </a:spcAft>
              <a:buClr>
                <a:schemeClr val="dk1"/>
              </a:buClr>
              <a:buSzPct val="100000"/>
              <a:buChar char="•"/>
            </a:pPr>
            <a:r>
              <a:rPr lang="en-US">
                <a:latin typeface="Gill Sans"/>
                <a:ea typeface="Gill Sans"/>
                <a:cs typeface="Gill Sans"/>
                <a:sym typeface="Gill Sans"/>
              </a:rPr>
              <a:t>Increasingly challenging to manage personal information online </a:t>
            </a:r>
            <a:endParaRPr/>
          </a:p>
          <a:p>
            <a:pPr indent="-285750" lvl="1" marL="742950" rtl="0" algn="l">
              <a:lnSpc>
                <a:spcPct val="90000"/>
              </a:lnSpc>
              <a:spcBef>
                <a:spcPts val="444"/>
              </a:spcBef>
              <a:spcAft>
                <a:spcPts val="0"/>
              </a:spcAft>
              <a:buClr>
                <a:schemeClr val="dk1"/>
              </a:buClr>
              <a:buSzPct val="100000"/>
              <a:buChar char="–"/>
            </a:pPr>
            <a:r>
              <a:rPr lang="en-US">
                <a:latin typeface="Gill Sans"/>
                <a:ea typeface="Gill Sans"/>
                <a:cs typeface="Gill Sans"/>
                <a:sym typeface="Gill Sans"/>
              </a:rPr>
              <a:t>Probabilistic models can infer hidden information and circumvent privacy preferences of users</a:t>
            </a:r>
            <a:endParaRPr/>
          </a:p>
          <a:p>
            <a:pPr indent="-285750" lvl="1" marL="742950" rtl="0" algn="l">
              <a:lnSpc>
                <a:spcPct val="90000"/>
              </a:lnSpc>
              <a:spcBef>
                <a:spcPts val="444"/>
              </a:spcBef>
              <a:spcAft>
                <a:spcPts val="0"/>
              </a:spcAft>
              <a:buClr>
                <a:schemeClr val="dk1"/>
              </a:buClr>
              <a:buSzPct val="100000"/>
              <a:buChar char="–"/>
            </a:pPr>
            <a:r>
              <a:rPr lang="en-US">
                <a:latin typeface="Gill Sans"/>
                <a:ea typeface="Gill Sans"/>
                <a:cs typeface="Gill Sans"/>
                <a:sym typeface="Gill Sans"/>
              </a:rPr>
              <a:t>Groups are most significant carriers of private information</a:t>
            </a:r>
            <a:endParaRPr/>
          </a:p>
          <a:p>
            <a:pPr indent="0" lvl="0" marL="0" rtl="0" algn="l">
              <a:lnSpc>
                <a:spcPct val="90000"/>
              </a:lnSpc>
              <a:spcBef>
                <a:spcPts val="518"/>
              </a:spcBef>
              <a:spcAft>
                <a:spcPts val="0"/>
              </a:spcAft>
              <a:buClr>
                <a:schemeClr val="dk1"/>
              </a:buClr>
              <a:buSzPct val="100000"/>
              <a:buNone/>
            </a:pPr>
            <a:r>
              <a:t/>
            </a:r>
            <a:endParaRPr>
              <a:latin typeface="Gill Sans"/>
              <a:ea typeface="Gill Sans"/>
              <a:cs typeface="Gill Sans"/>
              <a:sym typeface="Gill Sans"/>
            </a:endParaRPr>
          </a:p>
          <a:p>
            <a:pPr indent="-342900" lvl="0" marL="342900" rtl="0" algn="l">
              <a:lnSpc>
                <a:spcPct val="90000"/>
              </a:lnSpc>
              <a:spcBef>
                <a:spcPts val="518"/>
              </a:spcBef>
              <a:spcAft>
                <a:spcPts val="0"/>
              </a:spcAft>
              <a:buClr>
                <a:schemeClr val="dk1"/>
              </a:buClr>
              <a:buSzPct val="100000"/>
              <a:buChar char="•"/>
            </a:pPr>
            <a:r>
              <a:rPr lang="en-US">
                <a:latin typeface="Gill Sans"/>
                <a:ea typeface="Gill Sans"/>
                <a:cs typeface="Gill Sans"/>
                <a:sym typeface="Gill Sans"/>
              </a:rPr>
              <a:t>For privacy-concerned users</a:t>
            </a:r>
            <a:endParaRPr/>
          </a:p>
          <a:p>
            <a:pPr indent="-285750" lvl="1" marL="742950" rtl="0" algn="l">
              <a:lnSpc>
                <a:spcPct val="90000"/>
              </a:lnSpc>
              <a:spcBef>
                <a:spcPts val="444"/>
              </a:spcBef>
              <a:spcAft>
                <a:spcPts val="0"/>
              </a:spcAft>
              <a:buClr>
                <a:schemeClr val="dk1"/>
              </a:buClr>
              <a:buSzPct val="100000"/>
              <a:buChar char="–"/>
            </a:pPr>
            <a:r>
              <a:rPr lang="en-US">
                <a:latin typeface="Gill Sans"/>
                <a:ea typeface="Gill Sans"/>
                <a:cs typeface="Gill Sans"/>
                <a:sym typeface="Gill Sans"/>
              </a:rPr>
              <a:t>If possible, set group and friendship lists as private</a:t>
            </a:r>
            <a:endParaRPr/>
          </a:p>
          <a:p>
            <a:pPr indent="-178435" lvl="0" marL="342900" rtl="0" algn="l">
              <a:lnSpc>
                <a:spcPct val="90000"/>
              </a:lnSpc>
              <a:spcBef>
                <a:spcPts val="518"/>
              </a:spcBef>
              <a:spcAft>
                <a:spcPts val="0"/>
              </a:spcAft>
              <a:buClr>
                <a:schemeClr val="dk1"/>
              </a:buClr>
              <a:buSzPct val="100000"/>
              <a:buNone/>
            </a:pPr>
            <a:r>
              <a:t/>
            </a:r>
            <a:endParaRPr>
              <a:latin typeface="Gill Sans"/>
              <a:ea typeface="Gill Sans"/>
              <a:cs typeface="Gill Sans"/>
              <a:sym typeface="Gill Sans"/>
            </a:endParaRPr>
          </a:p>
          <a:p>
            <a:pPr indent="-342900" lvl="0" marL="342900" rtl="0" algn="l">
              <a:lnSpc>
                <a:spcPct val="90000"/>
              </a:lnSpc>
              <a:spcBef>
                <a:spcPts val="518"/>
              </a:spcBef>
              <a:spcAft>
                <a:spcPts val="0"/>
              </a:spcAft>
              <a:buClr>
                <a:schemeClr val="dk1"/>
              </a:buClr>
              <a:buSzPct val="100000"/>
              <a:buChar char="•"/>
            </a:pPr>
            <a:r>
              <a:rPr lang="en-US">
                <a:latin typeface="Gill Sans"/>
                <a:ea typeface="Gill Sans"/>
                <a:cs typeface="Gill Sans"/>
                <a:sym typeface="Gill Sans"/>
              </a:rPr>
              <a:t>For social media businesses</a:t>
            </a:r>
            <a:endParaRPr/>
          </a:p>
          <a:p>
            <a:pPr indent="-285750" lvl="1" marL="742950" rtl="0" algn="l">
              <a:lnSpc>
                <a:spcPct val="90000"/>
              </a:lnSpc>
              <a:spcBef>
                <a:spcPts val="444"/>
              </a:spcBef>
              <a:spcAft>
                <a:spcPts val="0"/>
              </a:spcAft>
              <a:buClr>
                <a:schemeClr val="dk1"/>
              </a:buClr>
              <a:buSzPct val="100000"/>
              <a:buChar char="–"/>
            </a:pPr>
            <a:r>
              <a:rPr lang="en-US">
                <a:latin typeface="Gill Sans"/>
                <a:ea typeface="Gill Sans"/>
                <a:cs typeface="Gill Sans"/>
                <a:sym typeface="Gill Sans"/>
              </a:rPr>
              <a:t>Enable greater user control over release of information</a:t>
            </a:r>
            <a:endParaRPr/>
          </a:p>
          <a:p>
            <a:pPr indent="-144780" lvl="1" marL="742950" rtl="0" algn="l">
              <a:lnSpc>
                <a:spcPct val="90000"/>
              </a:lnSpc>
              <a:spcBef>
                <a:spcPts val="444"/>
              </a:spcBef>
              <a:spcAft>
                <a:spcPts val="0"/>
              </a:spcAft>
              <a:buClr>
                <a:schemeClr val="dk1"/>
              </a:buClr>
              <a:buSzPct val="100000"/>
              <a:buNone/>
            </a:pPr>
            <a:r>
              <a:t/>
            </a:r>
            <a:endParaRPr>
              <a:latin typeface="Gill Sans"/>
              <a:ea typeface="Gill Sans"/>
              <a:cs typeface="Gill Sans"/>
              <a:sym typeface="Gill Sans"/>
            </a:endParaRPr>
          </a:p>
          <a:p>
            <a:pPr indent="-342900" lvl="0" marL="342900" rtl="0" algn="l">
              <a:lnSpc>
                <a:spcPct val="90000"/>
              </a:lnSpc>
              <a:spcBef>
                <a:spcPts val="518"/>
              </a:spcBef>
              <a:spcAft>
                <a:spcPts val="0"/>
              </a:spcAft>
              <a:buClr>
                <a:schemeClr val="dk1"/>
              </a:buClr>
              <a:buSzPct val="100000"/>
              <a:buChar char="•"/>
            </a:pPr>
            <a:r>
              <a:rPr lang="en-US">
                <a:latin typeface="Gill Sans"/>
                <a:ea typeface="Gill Sans"/>
                <a:cs typeface="Gill Sans"/>
                <a:sym typeface="Gill Sans"/>
              </a:rPr>
              <a:t>For policy makers</a:t>
            </a:r>
            <a:endParaRPr/>
          </a:p>
          <a:p>
            <a:pPr indent="-285750" lvl="1" marL="742950" rtl="0" algn="l">
              <a:lnSpc>
                <a:spcPct val="90000"/>
              </a:lnSpc>
              <a:spcBef>
                <a:spcPts val="444"/>
              </a:spcBef>
              <a:spcAft>
                <a:spcPts val="0"/>
              </a:spcAft>
              <a:buClr>
                <a:schemeClr val="dk1"/>
              </a:buClr>
              <a:buSzPct val="100000"/>
              <a:buChar char="–"/>
            </a:pPr>
            <a:r>
              <a:rPr lang="en-US">
                <a:latin typeface="Gill Sans"/>
                <a:ea typeface="Gill Sans"/>
                <a:cs typeface="Gill Sans"/>
                <a:sym typeface="Gill Sans"/>
              </a:rPr>
              <a:t>Set standards for personal data release practices</a:t>
            </a:r>
            <a:endParaRPr/>
          </a:p>
          <a:p>
            <a:pPr indent="-178435" lvl="0" marL="342900" rtl="0" algn="l">
              <a:lnSpc>
                <a:spcPct val="100000"/>
              </a:lnSpc>
              <a:spcBef>
                <a:spcPts val="518"/>
              </a:spcBef>
              <a:spcAft>
                <a:spcPts val="0"/>
              </a:spcAft>
              <a:buClr>
                <a:schemeClr val="dk1"/>
              </a:buClr>
              <a:buSzPct val="100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11abaab852a_0_0"/>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681" name="Google Shape;681;g11abaab852a_0_0"/>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pic>
        <p:nvPicPr>
          <p:cNvPr id="682" name="Google Shape;682;g11abaab852a_0_0"/>
          <p:cNvPicPr preferRelativeResize="0"/>
          <p:nvPr/>
        </p:nvPicPr>
        <p:blipFill rotWithShape="1">
          <a:blip r:embed="rId3">
            <a:alphaModFix/>
          </a:blip>
          <a:srcRect b="0" l="0" r="0" t="0"/>
          <a:stretch/>
        </p:blipFill>
        <p:spPr>
          <a:xfrm>
            <a:off x="2962275" y="-9525"/>
            <a:ext cx="6267450" cy="5505450"/>
          </a:xfrm>
          <a:prstGeom prst="rect">
            <a:avLst/>
          </a:prstGeom>
          <a:noFill/>
          <a:ln>
            <a:noFill/>
          </a:ln>
        </p:spPr>
      </p:pic>
      <p:sp>
        <p:nvSpPr>
          <p:cNvPr id="683" name="Google Shape;683;g11abaab852a_0_0"/>
          <p:cNvSpPr txBox="1"/>
          <p:nvPr/>
        </p:nvSpPr>
        <p:spPr>
          <a:xfrm>
            <a:off x="3157650" y="5673300"/>
            <a:ext cx="587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https://hbr.org/2018/07/want-less-biased-decisions-use-algorithms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1abaab852a_0_7"/>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690" name="Google Shape;690;g11abaab852a_0_7"/>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pic>
        <p:nvPicPr>
          <p:cNvPr id="691" name="Google Shape;691;g11abaab852a_0_7"/>
          <p:cNvPicPr preferRelativeResize="0"/>
          <p:nvPr/>
        </p:nvPicPr>
        <p:blipFill rotWithShape="1">
          <a:blip r:embed="rId3">
            <a:alphaModFix/>
          </a:blip>
          <a:srcRect b="0" l="0" r="0" t="0"/>
          <a:stretch/>
        </p:blipFill>
        <p:spPr>
          <a:xfrm>
            <a:off x="3128963" y="1776413"/>
            <a:ext cx="5934075" cy="3305175"/>
          </a:xfrm>
          <a:prstGeom prst="rect">
            <a:avLst/>
          </a:prstGeom>
          <a:noFill/>
          <a:ln>
            <a:noFill/>
          </a:ln>
        </p:spPr>
      </p:pic>
      <p:cxnSp>
        <p:nvCxnSpPr>
          <p:cNvPr id="692" name="Google Shape;692;g11abaab852a_0_7"/>
          <p:cNvCxnSpPr/>
          <p:nvPr/>
        </p:nvCxnSpPr>
        <p:spPr>
          <a:xfrm>
            <a:off x="7032800" y="3024300"/>
            <a:ext cx="1772100" cy="0"/>
          </a:xfrm>
          <a:prstGeom prst="straightConnector1">
            <a:avLst/>
          </a:prstGeom>
          <a:noFill/>
          <a:ln cap="flat" cmpd="sng" w="38100">
            <a:solidFill>
              <a:schemeClr val="accent2"/>
            </a:solidFill>
            <a:prstDash val="solid"/>
            <a:round/>
            <a:headEnd len="sm" w="sm" type="none"/>
            <a:tailEnd len="sm" w="sm" type="none"/>
          </a:ln>
        </p:spPr>
      </p:cxnSp>
      <p:cxnSp>
        <p:nvCxnSpPr>
          <p:cNvPr id="693" name="Google Shape;693;g11abaab852a_0_7"/>
          <p:cNvCxnSpPr/>
          <p:nvPr/>
        </p:nvCxnSpPr>
        <p:spPr>
          <a:xfrm>
            <a:off x="3216425" y="3350150"/>
            <a:ext cx="3741900" cy="27600"/>
          </a:xfrm>
          <a:prstGeom prst="straightConnector1">
            <a:avLst/>
          </a:prstGeom>
          <a:noFill/>
          <a:ln cap="flat" cmpd="sng" w="38100">
            <a:solidFill>
              <a:schemeClr val="accent2"/>
            </a:solidFill>
            <a:prstDash val="solid"/>
            <a:round/>
            <a:headEnd len="sm" w="sm" type="none"/>
            <a:tailEnd len="sm" w="sm" type="none"/>
          </a:ln>
        </p:spPr>
      </p:cxnSp>
      <p:sp>
        <p:nvSpPr>
          <p:cNvPr id="694" name="Google Shape;694;g11abaab852a_0_7"/>
          <p:cNvSpPr txBox="1"/>
          <p:nvPr/>
        </p:nvSpPr>
        <p:spPr>
          <a:xfrm>
            <a:off x="4264800" y="5081600"/>
            <a:ext cx="5876700" cy="101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282828"/>
                </a:solidFill>
                <a:highlight>
                  <a:srgbClr val="FFFFFF"/>
                </a:highlight>
                <a:latin typeface="Georgia"/>
                <a:ea typeface="Georgia"/>
                <a:cs typeface="Georgia"/>
                <a:sym typeface="Georgia"/>
              </a:rPr>
              <a:t>At the heart of this work is the concern that algorithms are often opaque, biased, and unaccountable tools being wielded in the interests of institutional power. So how worried should we be about the modern ascendance of algorithms?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1abaab852a_0_18"/>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01" name="Google Shape;701;g11abaab852a_0_18"/>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sp>
        <p:nvSpPr>
          <p:cNvPr id="702" name="Google Shape;702;g11abaab852a_0_18"/>
          <p:cNvSpPr txBox="1"/>
          <p:nvPr/>
        </p:nvSpPr>
        <p:spPr>
          <a:xfrm>
            <a:off x="2801250" y="1523425"/>
            <a:ext cx="5876700" cy="145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50"/>
              <a:buFont typeface="Arial"/>
              <a:buNone/>
            </a:pPr>
            <a:r>
              <a:rPr b="0" i="0" lang="en-US" sz="1650" u="none" cap="none" strike="noStrike">
                <a:solidFill>
                  <a:srgbClr val="282828"/>
                </a:solidFill>
                <a:highlight>
                  <a:srgbClr val="FFFFFF"/>
                </a:highlight>
                <a:latin typeface="Georgia"/>
                <a:ea typeface="Georgia"/>
                <a:cs typeface="Georgia"/>
                <a:sym typeface="Georgia"/>
              </a:rPr>
              <a:t>There is a pattern among these critics, which is that they rarely ask how well the systems they analyze would operate </a:t>
            </a:r>
            <a:r>
              <a:rPr b="0" i="1" lang="en-US" sz="1650" u="none" cap="none" strike="noStrike">
                <a:solidFill>
                  <a:srgbClr val="282828"/>
                </a:solidFill>
                <a:highlight>
                  <a:srgbClr val="FFFFFF"/>
                </a:highlight>
                <a:latin typeface="Georgia"/>
                <a:ea typeface="Georgia"/>
                <a:cs typeface="Georgia"/>
                <a:sym typeface="Georgia"/>
              </a:rPr>
              <a:t>without algorithms</a:t>
            </a:r>
            <a:r>
              <a:rPr b="0" i="0" lang="en-US" sz="1650" u="none" cap="none" strike="noStrike">
                <a:solidFill>
                  <a:srgbClr val="282828"/>
                </a:solidFill>
                <a:highlight>
                  <a:srgbClr val="FFFFFF"/>
                </a:highlight>
                <a:latin typeface="Georgia"/>
                <a:ea typeface="Georgia"/>
                <a:cs typeface="Georgia"/>
                <a:sym typeface="Georgia"/>
              </a:rPr>
              <a:t>. And that is the most relevant question for practitioners and policy makers: How do the bias and performance of algorithms compare with the status quo?</a:t>
            </a:r>
            <a:endParaRPr b="0" i="0" sz="1700" u="none" cap="none" strike="noStrike">
              <a:solidFill>
                <a:srgbClr val="000000"/>
              </a:solidFill>
              <a:latin typeface="Calibri"/>
              <a:ea typeface="Calibri"/>
              <a:cs typeface="Calibri"/>
              <a:sym typeface="Calibri"/>
            </a:endParaRPr>
          </a:p>
        </p:txBody>
      </p:sp>
      <p:pic>
        <p:nvPicPr>
          <p:cNvPr id="703" name="Google Shape;703;g11abaab852a_0_18"/>
          <p:cNvPicPr preferRelativeResize="0"/>
          <p:nvPr/>
        </p:nvPicPr>
        <p:blipFill rotWithShape="1">
          <a:blip r:embed="rId3">
            <a:alphaModFix/>
          </a:blip>
          <a:srcRect b="0" l="0" r="0" t="0"/>
          <a:stretch/>
        </p:blipFill>
        <p:spPr>
          <a:xfrm>
            <a:off x="755225" y="3563400"/>
            <a:ext cx="10477500" cy="2057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11abaab852a_0_27"/>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10" name="Google Shape;710;g11abaab852a_0_27"/>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pic>
        <p:nvPicPr>
          <p:cNvPr id="711" name="Google Shape;711;g11abaab852a_0_27"/>
          <p:cNvPicPr preferRelativeResize="0"/>
          <p:nvPr/>
        </p:nvPicPr>
        <p:blipFill rotWithShape="1">
          <a:blip r:embed="rId3">
            <a:alphaModFix/>
          </a:blip>
          <a:srcRect b="0" l="0" r="0" t="0"/>
          <a:stretch/>
        </p:blipFill>
        <p:spPr>
          <a:xfrm>
            <a:off x="2241555" y="1542850"/>
            <a:ext cx="6903674" cy="4186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11abaab852a_0_34"/>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18" name="Google Shape;718;g11abaab852a_0_34"/>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pic>
        <p:nvPicPr>
          <p:cNvPr id="719" name="Google Shape;719;g11abaab852a_0_34"/>
          <p:cNvPicPr preferRelativeResize="0"/>
          <p:nvPr/>
        </p:nvPicPr>
        <p:blipFill rotWithShape="1">
          <a:blip r:embed="rId3">
            <a:alphaModFix/>
          </a:blip>
          <a:srcRect b="0" l="0" r="0" t="0"/>
          <a:stretch/>
        </p:blipFill>
        <p:spPr>
          <a:xfrm>
            <a:off x="227275" y="448500"/>
            <a:ext cx="5791050" cy="7001601"/>
          </a:xfrm>
          <a:prstGeom prst="rect">
            <a:avLst/>
          </a:prstGeom>
          <a:noFill/>
          <a:ln>
            <a:noFill/>
          </a:ln>
        </p:spPr>
      </p:pic>
      <p:pic>
        <p:nvPicPr>
          <p:cNvPr id="720" name="Google Shape;720;g11abaab852a_0_34"/>
          <p:cNvPicPr preferRelativeResize="0"/>
          <p:nvPr/>
        </p:nvPicPr>
        <p:blipFill rotWithShape="1">
          <a:blip r:embed="rId4">
            <a:alphaModFix/>
          </a:blip>
          <a:srcRect b="0" l="0" r="0" t="0"/>
          <a:stretch/>
        </p:blipFill>
        <p:spPr>
          <a:xfrm>
            <a:off x="6130155" y="858975"/>
            <a:ext cx="6114500" cy="5256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1abaab852a_0_42"/>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27" name="Google Shape;727;g11abaab852a_0_42"/>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t/>
            </a:r>
            <a:endParaRPr/>
          </a:p>
        </p:txBody>
      </p:sp>
      <p:pic>
        <p:nvPicPr>
          <p:cNvPr id="728" name="Google Shape;728;g11abaab852a_0_42"/>
          <p:cNvPicPr preferRelativeResize="0"/>
          <p:nvPr/>
        </p:nvPicPr>
        <p:blipFill rotWithShape="1">
          <a:blip r:embed="rId3">
            <a:alphaModFix/>
          </a:blip>
          <a:srcRect b="0" l="0" r="0" t="0"/>
          <a:stretch/>
        </p:blipFill>
        <p:spPr>
          <a:xfrm>
            <a:off x="2402133" y="1419730"/>
            <a:ext cx="7387724" cy="44326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11abaab852a_0_49"/>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35" name="Google Shape;735;g11abaab852a_0_49"/>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lang="en-US"/>
              <a:t>In the context of New York City pre-trial bail hearings, a team of prominent computer scientists and economists determined that algorithms have the potential to achieve significantly more-equitable decisions than the judges who currently make bail decisions, with “jailing rate reductions [of] up to 41.9% with no increase in crime rates.” They also found that in their model “all categories of crime, including violent crimes, show reductions [in jailing rates]; and </a:t>
            </a:r>
            <a:r>
              <a:rPr b="1" lang="en-US"/>
              <a:t>these gains can be achieved while simultaneously reducing racial disparities.”</a:t>
            </a:r>
            <a:endParaRPr b="1"/>
          </a:p>
          <a:p>
            <a:pPr indent="0" lvl="0" marL="0" rtl="0" algn="l">
              <a:lnSpc>
                <a:spcPct val="100000"/>
              </a:lnSpc>
              <a:spcBef>
                <a:spcPts val="560"/>
              </a:spcBef>
              <a:spcAft>
                <a:spcPts val="0"/>
              </a:spcAft>
              <a:buClr>
                <a:schemeClr val="dk1"/>
              </a:buClr>
              <a:buSzPts val="1100"/>
              <a:buFont typeface="Arial"/>
              <a:buNone/>
            </a:pPr>
            <a:r>
              <a:t/>
            </a:r>
            <a:endParaRPr/>
          </a:p>
          <a:p>
            <a:pPr indent="0" lvl="0" marL="0" rtl="0" algn="l">
              <a:lnSpc>
                <a:spcPct val="100000"/>
              </a:lnSpc>
              <a:spcBef>
                <a:spcPts val="560"/>
              </a:spcBef>
              <a:spcAft>
                <a:spcPts val="0"/>
              </a:spcAft>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Privacy in social networks</a:t>
            </a:r>
            <a:endParaRPr/>
          </a:p>
        </p:txBody>
      </p:sp>
      <p:sp>
        <p:nvSpPr>
          <p:cNvPr id="120" name="Google Shape;120;p6"/>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6"/>
              </a:buClr>
              <a:buSzPts val="2800"/>
              <a:buChar char="•"/>
            </a:pPr>
            <a:r>
              <a:rPr lang="en-US">
                <a:solidFill>
                  <a:schemeClr val="accent6"/>
                </a:solidFill>
              </a:rPr>
              <a:t>Understanding privacy risks </a:t>
            </a:r>
            <a:endParaRPr/>
          </a:p>
          <a:p>
            <a:pPr indent="-285750" lvl="1" marL="742950" rtl="0" algn="l">
              <a:lnSpc>
                <a:spcPct val="100000"/>
              </a:lnSpc>
              <a:spcBef>
                <a:spcPts val="480"/>
              </a:spcBef>
              <a:spcAft>
                <a:spcPts val="0"/>
              </a:spcAft>
              <a:buClr>
                <a:srgbClr val="FF0000"/>
              </a:buClr>
              <a:buSzPts val="2400"/>
              <a:buChar char="–"/>
            </a:pPr>
            <a:r>
              <a:rPr lang="en-US">
                <a:solidFill>
                  <a:srgbClr val="FF0000"/>
                </a:solidFill>
              </a:rPr>
              <a:t>Inferring information in social networks </a:t>
            </a:r>
            <a:r>
              <a:rPr lang="en-US"/>
              <a:t>[Zheleva ’09]</a:t>
            </a:r>
            <a:endParaRPr/>
          </a:p>
          <a:p>
            <a:pPr indent="-285750" lvl="1" marL="742950" rtl="0" algn="l">
              <a:lnSpc>
                <a:spcPct val="100000"/>
              </a:lnSpc>
              <a:spcBef>
                <a:spcPts val="480"/>
              </a:spcBef>
              <a:spcAft>
                <a:spcPts val="0"/>
              </a:spcAft>
              <a:buClr>
                <a:schemeClr val="dk1"/>
              </a:buClr>
              <a:buSzPts val="2400"/>
              <a:buChar char="–"/>
            </a:pPr>
            <a:r>
              <a:rPr lang="en-US"/>
              <a:t>Privacy scores [Liu &amp; Terzi ‘10]</a:t>
            </a:r>
            <a:endParaRPr/>
          </a:p>
          <a:p>
            <a:pPr indent="-285750" lvl="1" marL="742950" rtl="0" algn="l">
              <a:lnSpc>
                <a:spcPct val="100000"/>
              </a:lnSpc>
              <a:spcBef>
                <a:spcPts val="480"/>
              </a:spcBef>
              <a:spcAft>
                <a:spcPts val="0"/>
              </a:spcAft>
              <a:buClr>
                <a:schemeClr val="dk1"/>
              </a:buClr>
              <a:buSzPts val="2400"/>
              <a:buChar char="–"/>
            </a:pPr>
            <a:r>
              <a:rPr lang="en-US"/>
              <a:t>Information-sharing models [Kleinberg &amp; Ligett ’10]</a:t>
            </a:r>
            <a:endParaRPr/>
          </a:p>
          <a:p>
            <a:pPr indent="-285750" lvl="1" marL="742950" rtl="0" algn="l">
              <a:lnSpc>
                <a:spcPct val="100000"/>
              </a:lnSpc>
              <a:spcBef>
                <a:spcPts val="480"/>
              </a:spcBef>
              <a:spcAft>
                <a:spcPts val="0"/>
              </a:spcAft>
              <a:buClr>
                <a:schemeClr val="dk1"/>
              </a:buClr>
              <a:buSzPts val="2400"/>
              <a:buChar char="–"/>
            </a:pPr>
            <a:r>
              <a:rPr lang="en-US"/>
              <a:t>Re-identification through online activity [Kosinski et al, 2014]</a:t>
            </a:r>
            <a:endParaRPr/>
          </a:p>
          <a:p>
            <a:pPr indent="-342900" lvl="0" marL="342900" rtl="0" algn="l">
              <a:lnSpc>
                <a:spcPct val="100000"/>
              </a:lnSpc>
              <a:spcBef>
                <a:spcPts val="560"/>
              </a:spcBef>
              <a:spcAft>
                <a:spcPts val="0"/>
              </a:spcAft>
              <a:buClr>
                <a:srgbClr val="008000"/>
              </a:buClr>
              <a:buSzPts val="2800"/>
              <a:buChar char="•"/>
            </a:pPr>
            <a:r>
              <a:rPr lang="en-US">
                <a:solidFill>
                  <a:srgbClr val="008000"/>
                </a:solidFill>
              </a:rPr>
              <a:t>Connecting privacy and fairness</a:t>
            </a:r>
            <a:endParaRPr/>
          </a:p>
          <a:p>
            <a:pPr indent="-285750" lvl="1" marL="742950" rtl="0" algn="l">
              <a:lnSpc>
                <a:spcPct val="100000"/>
              </a:lnSpc>
              <a:spcBef>
                <a:spcPts val="480"/>
              </a:spcBef>
              <a:spcAft>
                <a:spcPts val="0"/>
              </a:spcAft>
              <a:buClr>
                <a:schemeClr val="dk1"/>
              </a:buClr>
              <a:buSzPts val="2400"/>
              <a:buChar char="–"/>
            </a:pPr>
            <a:r>
              <a:rPr lang="en-US"/>
              <a:t>FairTest: unwarranted associations framework [Tramer et al. ’17]</a:t>
            </a:r>
            <a:endParaRPr/>
          </a:p>
          <a:p>
            <a:pPr indent="-247650" lvl="1" marL="742950" rtl="0" algn="l">
              <a:lnSpc>
                <a:spcPct val="100000"/>
              </a:lnSpc>
              <a:spcBef>
                <a:spcPts val="480"/>
              </a:spcBef>
              <a:spcAft>
                <a:spcPts val="0"/>
              </a:spcAft>
              <a:buSzPts val="1800"/>
              <a:buChar char="–"/>
            </a:pPr>
            <a:r>
              <a:rPr lang="en-US"/>
              <a:t>Unintentional vs Intentional decision making</a:t>
            </a:r>
            <a:endParaRPr/>
          </a:p>
        </p:txBody>
      </p:sp>
      <p:sp>
        <p:nvSpPr>
          <p:cNvPr id="121" name="Google Shape;121;p6"/>
          <p:cNvSpPr txBox="1"/>
          <p:nvPr/>
        </p:nvSpPr>
        <p:spPr>
          <a:xfrm>
            <a:off x="1044335" y="5780585"/>
            <a:ext cx="89057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Privacy in Social Networks. E. Zheleva, E. Terzi, L. Getoor. Morgan &amp; Claypool Publishers 2012.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11abaab852a_0_60"/>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42" name="Google Shape;742;g11abaab852a_0_60"/>
          <p:cNvSpPr txBox="1"/>
          <p:nvPr>
            <p:ph idx="1" type="body"/>
          </p:nvPr>
        </p:nvSpPr>
        <p:spPr>
          <a:xfrm>
            <a:off x="609600" y="1146050"/>
            <a:ext cx="10980900" cy="313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a:t>In each of these case studies, the data scientists did what sounds like an alarming thing: </a:t>
            </a:r>
            <a:r>
              <a:rPr b="1" lang="en-US"/>
              <a:t>They trained their algorithms on past data that is surely biased by historical prejudices.</a:t>
            </a:r>
            <a:r>
              <a:rPr lang="en-US"/>
              <a:t> So what’s going on here? How is it that in so many different areas — credit applications, job screenings, criminal justice, public resource allocations, and corporate governance — algorithms can be reducing bias, when we have been told by many commentators that algorithms should be doing the opposite?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1abaab852a_0_67"/>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2700"/>
              <a:t>In all the examples mentioned above, the </a:t>
            </a:r>
            <a:r>
              <a:rPr b="1" lang="en-US" sz="2700"/>
              <a:t>humans who used to make decisions were so remarkably bad that replacing them with algorithms both increased accuracy and reduced institutional biases</a:t>
            </a:r>
            <a:r>
              <a:rPr lang="en-US" sz="2700"/>
              <a:t>. This is what economists call a Pareto improvement, where one policy beats out the alternative on every outcome we care about. While many critics like to imply that modern organizations pursue the operational efficiency and greater productivity at the expense of equity and fairness, all available evidence in these contexts suggests that there is no such trade-off: Algorithms deliver more-efficient and more-equitable outcomes. </a:t>
            </a:r>
            <a:r>
              <a:rPr b="1" lang="en-US" sz="2700"/>
              <a:t>If anything should alarm you, it should be the fact that so many important decisions are being made by human beings who we know are inconsistent, biased, and phenomenally bad decision makers.</a:t>
            </a:r>
            <a:endParaRPr b="1" sz="2700"/>
          </a:p>
        </p:txBody>
      </p:sp>
      <p:sp>
        <p:nvSpPr>
          <p:cNvPr id="749" name="Google Shape;749;g11abaab852a_0_67"/>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11abaab852a_0_77"/>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56" name="Google Shape;756;g11abaab852a_0_77"/>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lang="en-US"/>
              <a:t>Of course, we should be doing all we can to eradicate institutional bias and its pernicious influence on decision-making algorithms. Critiques of algorithmic decision making have spawned a rich new wave of research in machine learning that takes more seriously the social and political consequences of algorithms. There are novel techniques emerging in statistics and machine learning that are designed specifically to address the concerns around algorithmic discrimination. [..] </a:t>
            </a:r>
            <a:r>
              <a:rPr b="1" lang="en-US"/>
              <a:t>This work will likely become even more important as less-transparent algorithms like deep learning become more common.</a:t>
            </a:r>
            <a:endParaRPr b="1"/>
          </a:p>
          <a:p>
            <a:pPr indent="0" lvl="0" marL="0" rtl="0" algn="l">
              <a:lnSpc>
                <a:spcPct val="100000"/>
              </a:lnSpc>
              <a:spcBef>
                <a:spcPts val="560"/>
              </a:spcBef>
              <a:spcAft>
                <a:spcPts val="0"/>
              </a:spcAft>
              <a:buClr>
                <a:schemeClr val="dk1"/>
              </a:buClr>
              <a:buSzPts val="1100"/>
              <a:buFont typeface="Arial"/>
              <a:buNone/>
            </a:pPr>
            <a:r>
              <a:t/>
            </a:r>
            <a:endParaRPr/>
          </a:p>
          <a:p>
            <a:pPr indent="0" lvl="0" marL="0" rtl="0" algn="l">
              <a:lnSpc>
                <a:spcPct val="100000"/>
              </a:lnSpc>
              <a:spcBef>
                <a:spcPts val="560"/>
              </a:spcBef>
              <a:spcAft>
                <a:spcPts val="0"/>
              </a:spcAft>
              <a:buSzPts val="2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1abaab852a_0_84"/>
          <p:cNvSpPr txBox="1"/>
          <p:nvPr>
            <p:ph type="title"/>
          </p:nvPr>
        </p:nvSpPr>
        <p:spPr>
          <a:xfrm>
            <a:off x="609600" y="219075"/>
            <a:ext cx="10260000" cy="639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sp>
        <p:nvSpPr>
          <p:cNvPr id="763" name="Google Shape;763;g11abaab852a_0_84"/>
          <p:cNvSpPr txBox="1"/>
          <p:nvPr>
            <p:ph idx="1" type="body"/>
          </p:nvPr>
        </p:nvSpPr>
        <p:spPr>
          <a:xfrm>
            <a:off x="609601" y="1146051"/>
            <a:ext cx="10980900" cy="498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a:t>“This is not an argument for algorithmic absolutism or blind faith in the power of statistics.”</a:t>
            </a:r>
            <a:endParaRPr/>
          </a:p>
          <a:p>
            <a:pPr indent="0" lvl="0" marL="0" rtl="0" algn="l">
              <a:lnSpc>
                <a:spcPct val="100000"/>
              </a:lnSpc>
              <a:spcBef>
                <a:spcPts val="560"/>
              </a:spcBef>
              <a:spcAft>
                <a:spcPts val="0"/>
              </a:spcAft>
              <a:buSzPts val="2800"/>
              <a:buNone/>
            </a:pPr>
            <a:r>
              <a:t/>
            </a:r>
            <a:endParaRPr/>
          </a:p>
          <a:p>
            <a:pPr indent="0" lvl="0" marL="0" rtl="0" algn="l">
              <a:lnSpc>
                <a:spcPct val="100000"/>
              </a:lnSpc>
              <a:spcBef>
                <a:spcPts val="560"/>
              </a:spcBef>
              <a:spcAft>
                <a:spcPts val="0"/>
              </a:spcAft>
              <a:buSzPts val="2800"/>
              <a:buNone/>
            </a:pPr>
            <a:r>
              <a:rPr lang="en-US"/>
              <a:t>“So the next time you read a headline about the perils of algorithmic bias, remember to look in the mirror and recall that the perils of human bias are likely even worse.”</a:t>
            </a:r>
            <a:endParaRPr/>
          </a:p>
          <a:p>
            <a:pPr indent="0" lvl="0" marL="0" rtl="0" algn="l">
              <a:lnSpc>
                <a:spcPct val="100000"/>
              </a:lnSpc>
              <a:spcBef>
                <a:spcPts val="560"/>
              </a:spcBef>
              <a:spcAft>
                <a:spcPts val="0"/>
              </a:spcAft>
              <a:buClr>
                <a:schemeClr val="dk1"/>
              </a:buClr>
              <a:buSzPts val="1100"/>
              <a:buFont typeface="Arial"/>
              <a:buNone/>
            </a:pPr>
            <a:r>
              <a:t/>
            </a:r>
            <a:endParaRPr/>
          </a:p>
          <a:p>
            <a:pPr indent="0" lvl="0" marL="0" rtl="0" algn="l">
              <a:lnSpc>
                <a:spcPct val="100000"/>
              </a:lnSpc>
              <a:spcBef>
                <a:spcPts val="560"/>
              </a:spcBef>
              <a:spcAft>
                <a:spcPts val="0"/>
              </a:spcAft>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What is private information?</a:t>
            </a:r>
            <a:endParaRPr>
              <a:latin typeface="Calibri"/>
              <a:ea typeface="Calibri"/>
              <a:cs typeface="Calibri"/>
              <a:sym typeface="Calibri"/>
            </a:endParaRPr>
          </a:p>
        </p:txBody>
      </p:sp>
      <p:sp>
        <p:nvSpPr>
          <p:cNvPr id="127" name="Google Shape;127;p7"/>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People may choose </a:t>
            </a:r>
            <a:r>
              <a:rPr b="1" lang="en-US"/>
              <a:t>not to reveal </a:t>
            </a:r>
            <a:r>
              <a:rPr lang="en-US"/>
              <a:t>certain pieces of information about their lives</a:t>
            </a:r>
            <a:endParaRPr/>
          </a:p>
          <a:p>
            <a:pPr indent="-285750" lvl="1" marL="742950" rtl="0" algn="l">
              <a:lnSpc>
                <a:spcPct val="100000"/>
              </a:lnSpc>
              <a:spcBef>
                <a:spcPts val="560"/>
              </a:spcBef>
              <a:spcAft>
                <a:spcPts val="0"/>
              </a:spcAft>
              <a:buClr>
                <a:schemeClr val="dk1"/>
              </a:buClr>
              <a:buSzPts val="2800"/>
              <a:buChar char="–"/>
            </a:pPr>
            <a:r>
              <a:rPr lang="en-US" sz="2800"/>
              <a:t>Private information includes</a:t>
            </a:r>
            <a:endParaRPr/>
          </a:p>
          <a:p>
            <a:pPr indent="-228600" lvl="2" marL="1143000" rtl="0" algn="l">
              <a:lnSpc>
                <a:spcPct val="100000"/>
              </a:lnSpc>
              <a:spcBef>
                <a:spcPts val="480"/>
              </a:spcBef>
              <a:spcAft>
                <a:spcPts val="0"/>
              </a:spcAft>
              <a:buClr>
                <a:schemeClr val="dk1"/>
              </a:buClr>
              <a:buSzPts val="2400"/>
              <a:buChar char="•"/>
            </a:pPr>
            <a:r>
              <a:rPr lang="en-US" sz="2400"/>
              <a:t>Sexual orientation, age, income, …</a:t>
            </a:r>
            <a:endParaRPr/>
          </a:p>
          <a:p>
            <a:pPr indent="-228600" lvl="2" marL="1143000" rtl="0" algn="l">
              <a:lnSpc>
                <a:spcPct val="100000"/>
              </a:lnSpc>
              <a:spcBef>
                <a:spcPts val="480"/>
              </a:spcBef>
              <a:spcAft>
                <a:spcPts val="0"/>
              </a:spcAft>
              <a:buClr>
                <a:schemeClr val="dk1"/>
              </a:buClr>
              <a:buSzPts val="2400"/>
              <a:buChar char="•"/>
            </a:pPr>
            <a:r>
              <a:rPr lang="en-US" sz="2400"/>
              <a:t>Political affiliation</a:t>
            </a:r>
            <a:endParaRPr/>
          </a:p>
          <a:p>
            <a:pPr indent="-228600" lvl="2" marL="1143000" rtl="0" algn="l">
              <a:lnSpc>
                <a:spcPct val="100000"/>
              </a:lnSpc>
              <a:spcBef>
                <a:spcPts val="480"/>
              </a:spcBef>
              <a:spcAft>
                <a:spcPts val="0"/>
              </a:spcAft>
              <a:buClr>
                <a:schemeClr val="dk1"/>
              </a:buClr>
              <a:buSzPts val="2400"/>
              <a:buChar char="•"/>
            </a:pPr>
            <a:r>
              <a:rPr lang="en-US" sz="2400"/>
              <a:t>Intelligence </a:t>
            </a:r>
            <a:endParaRPr/>
          </a:p>
          <a:p>
            <a:pPr indent="-228600" lvl="2" marL="1143000" rtl="0" algn="l">
              <a:lnSpc>
                <a:spcPct val="100000"/>
              </a:lnSpc>
              <a:spcBef>
                <a:spcPts val="480"/>
              </a:spcBef>
              <a:spcAft>
                <a:spcPts val="0"/>
              </a:spcAft>
              <a:buClr>
                <a:schemeClr val="dk1"/>
              </a:buClr>
              <a:buSzPts val="2400"/>
              <a:buChar char="•"/>
            </a:pPr>
            <a:r>
              <a:rPr b="1" lang="en-US" sz="2400"/>
              <a:t>Personality</a:t>
            </a:r>
            <a:endParaRPr/>
          </a:p>
          <a:p>
            <a:pPr indent="-228600" lvl="3" marL="1600200" rtl="0" algn="l">
              <a:lnSpc>
                <a:spcPct val="100000"/>
              </a:lnSpc>
              <a:spcBef>
                <a:spcPts val="400"/>
              </a:spcBef>
              <a:spcAft>
                <a:spcPts val="0"/>
              </a:spcAft>
              <a:buClr>
                <a:schemeClr val="dk1"/>
              </a:buClr>
              <a:buSzPts val="2000"/>
              <a:buChar char="–"/>
            </a:pPr>
            <a:r>
              <a:rPr lang="en-US" sz="2000"/>
              <a:t>“the combination of characteristics or qualities that form an individual's distinctive character.”</a:t>
            </a:r>
            <a:endParaRPr/>
          </a:p>
          <a:p>
            <a:pPr indent="-285750" lvl="1" marL="742950" rtl="0" algn="l">
              <a:lnSpc>
                <a:spcPct val="100000"/>
              </a:lnSpc>
              <a:spcBef>
                <a:spcPts val="560"/>
              </a:spcBef>
              <a:spcAft>
                <a:spcPts val="0"/>
              </a:spcAft>
              <a:buClr>
                <a:schemeClr val="dk1"/>
              </a:buClr>
              <a:buSzPts val="2800"/>
              <a:buChar char="–"/>
            </a:pPr>
            <a:r>
              <a:rPr lang="en-US" sz="2800"/>
              <a:t>This information might be </a:t>
            </a:r>
            <a:r>
              <a:rPr b="1" lang="en-US" sz="2800"/>
              <a:t>predicted</a:t>
            </a:r>
            <a:endParaRPr sz="2800"/>
          </a:p>
          <a:p>
            <a:pPr indent="-228600" lvl="2" marL="1143000" rtl="0" algn="l">
              <a:lnSpc>
                <a:spcPct val="100000"/>
              </a:lnSpc>
              <a:spcBef>
                <a:spcPts val="480"/>
              </a:spcBef>
              <a:spcAft>
                <a:spcPts val="0"/>
              </a:spcAft>
              <a:buClr>
                <a:schemeClr val="dk1"/>
              </a:buClr>
              <a:buSzPts val="2400"/>
              <a:buChar char="•"/>
            </a:pPr>
            <a:r>
              <a:rPr lang="en-US" sz="2400"/>
              <a:t>From unrelated publicly disclosed information</a:t>
            </a:r>
            <a:endParaRPr/>
          </a:p>
          <a:p>
            <a:pPr indent="-88900" lvl="2" marL="1143000" rtl="0" algn="l">
              <a:lnSpc>
                <a:spcPct val="100000"/>
              </a:lnSpc>
              <a:spcBef>
                <a:spcPts val="440"/>
              </a:spcBef>
              <a:spcAft>
                <a:spcPts val="0"/>
              </a:spcAft>
              <a:buClr>
                <a:schemeClr val="dk1"/>
              </a:buClr>
              <a:buSzPts val="2200"/>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Big 5 Personality Traits</a:t>
            </a:r>
            <a:endParaRPr/>
          </a:p>
        </p:txBody>
      </p:sp>
      <p:sp>
        <p:nvSpPr>
          <p:cNvPr id="133" name="Google Shape;133;p8"/>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Openness to Experience/Intellect</a:t>
            </a:r>
            <a:endParaRPr/>
          </a:p>
          <a:p>
            <a:pPr indent="-285750" lvl="1" marL="742950" rtl="0" algn="l">
              <a:lnSpc>
                <a:spcPct val="100000"/>
              </a:lnSpc>
              <a:spcBef>
                <a:spcPts val="480"/>
              </a:spcBef>
              <a:spcAft>
                <a:spcPts val="0"/>
              </a:spcAft>
              <a:buClr>
                <a:schemeClr val="dk1"/>
              </a:buClr>
              <a:buSzPts val="2400"/>
              <a:buChar char="–"/>
            </a:pPr>
            <a:r>
              <a:rPr lang="en-US"/>
              <a:t>High scorers tend to be original, creative, curious, complex; Low scorers tend to be conventional, down to earth, narrow interests, uncreative.</a:t>
            </a:r>
            <a:endParaRPr/>
          </a:p>
          <a:p>
            <a:pPr indent="-342900" lvl="0" marL="342900" rtl="0" algn="l">
              <a:lnSpc>
                <a:spcPct val="100000"/>
              </a:lnSpc>
              <a:spcBef>
                <a:spcPts val="560"/>
              </a:spcBef>
              <a:spcAft>
                <a:spcPts val="0"/>
              </a:spcAft>
              <a:buClr>
                <a:schemeClr val="dk1"/>
              </a:buClr>
              <a:buSzPts val="2800"/>
              <a:buChar char="•"/>
            </a:pPr>
            <a:r>
              <a:rPr lang="en-US"/>
              <a:t>Conscientiousness</a:t>
            </a:r>
            <a:endParaRPr/>
          </a:p>
          <a:p>
            <a:pPr indent="-285750" lvl="1" marL="742950" rtl="0" algn="l">
              <a:lnSpc>
                <a:spcPct val="100000"/>
              </a:lnSpc>
              <a:spcBef>
                <a:spcPts val="480"/>
              </a:spcBef>
              <a:spcAft>
                <a:spcPts val="0"/>
              </a:spcAft>
              <a:buClr>
                <a:schemeClr val="dk1"/>
              </a:buClr>
              <a:buSzPts val="2400"/>
              <a:buChar char="–"/>
            </a:pPr>
            <a:r>
              <a:rPr lang="en-US"/>
              <a:t>High scorers tend to be reliable, well-organized, self-disciplined, careful; Low scorers tend to be disorganized, undependable, negligent.</a:t>
            </a:r>
            <a:endParaRPr/>
          </a:p>
          <a:p>
            <a:pPr indent="-342900" lvl="0" marL="342900" rtl="0" algn="l">
              <a:lnSpc>
                <a:spcPct val="100000"/>
              </a:lnSpc>
              <a:spcBef>
                <a:spcPts val="560"/>
              </a:spcBef>
              <a:spcAft>
                <a:spcPts val="0"/>
              </a:spcAft>
              <a:buClr>
                <a:schemeClr val="dk1"/>
              </a:buClr>
              <a:buSzPts val="2800"/>
              <a:buChar char="•"/>
            </a:pPr>
            <a:r>
              <a:rPr lang="en-US"/>
              <a:t>Extraversion</a:t>
            </a:r>
            <a:endParaRPr/>
          </a:p>
          <a:p>
            <a:pPr indent="-285750" lvl="1" marL="742950" rtl="0" algn="l">
              <a:lnSpc>
                <a:spcPct val="100000"/>
              </a:lnSpc>
              <a:spcBef>
                <a:spcPts val="480"/>
              </a:spcBef>
              <a:spcAft>
                <a:spcPts val="0"/>
              </a:spcAft>
              <a:buClr>
                <a:schemeClr val="dk1"/>
              </a:buClr>
              <a:buSzPts val="2400"/>
              <a:buChar char="–"/>
            </a:pPr>
            <a:r>
              <a:rPr lang="en-US"/>
              <a:t>High scorers tend to be sociable, friendly, fun loving, talkative; Low scorers tend to be introverted, reserved, inhibited, quiet.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609600" y="219075"/>
            <a:ext cx="10260013" cy="63976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Calibri"/>
                <a:ea typeface="Calibri"/>
                <a:cs typeface="Calibri"/>
                <a:sym typeface="Calibri"/>
              </a:rPr>
              <a:t>Big 5 Personality Traits</a:t>
            </a:r>
            <a:endParaRPr/>
          </a:p>
        </p:txBody>
      </p:sp>
      <p:sp>
        <p:nvSpPr>
          <p:cNvPr id="139" name="Google Shape;139;p9"/>
          <p:cNvSpPr txBox="1"/>
          <p:nvPr>
            <p:ph idx="1" type="body"/>
          </p:nvPr>
        </p:nvSpPr>
        <p:spPr>
          <a:xfrm>
            <a:off x="609601" y="1146051"/>
            <a:ext cx="10980929" cy="49801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Char char="•"/>
            </a:pPr>
            <a:r>
              <a:rPr lang="en-US"/>
              <a:t>Agreeableness</a:t>
            </a:r>
            <a:endParaRPr/>
          </a:p>
          <a:p>
            <a:pPr indent="-285750" lvl="1" marL="742950" rtl="0" algn="l">
              <a:lnSpc>
                <a:spcPct val="100000"/>
              </a:lnSpc>
              <a:spcBef>
                <a:spcPts val="480"/>
              </a:spcBef>
              <a:spcAft>
                <a:spcPts val="0"/>
              </a:spcAft>
              <a:buClr>
                <a:schemeClr val="dk1"/>
              </a:buClr>
              <a:buSzPts val="2400"/>
              <a:buChar char="–"/>
            </a:pPr>
            <a:r>
              <a:rPr lang="en-US"/>
              <a:t>High scorers tend to be good natured, sympathetic, forgiving, courteous; Low scorers tend to be critical, rude, harsh, callous.</a:t>
            </a:r>
            <a:endParaRPr/>
          </a:p>
          <a:p>
            <a:pPr indent="-342900" lvl="0" marL="342900" rtl="0" algn="l">
              <a:lnSpc>
                <a:spcPct val="100000"/>
              </a:lnSpc>
              <a:spcBef>
                <a:spcPts val="560"/>
              </a:spcBef>
              <a:spcAft>
                <a:spcPts val="0"/>
              </a:spcAft>
              <a:buClr>
                <a:schemeClr val="dk1"/>
              </a:buClr>
              <a:buSzPts val="2800"/>
              <a:buChar char="•"/>
            </a:pPr>
            <a:r>
              <a:rPr lang="en-US"/>
              <a:t>Neuroticism</a:t>
            </a:r>
            <a:endParaRPr/>
          </a:p>
          <a:p>
            <a:pPr indent="-285750" lvl="1" marL="742950" rtl="0" algn="l">
              <a:lnSpc>
                <a:spcPct val="100000"/>
              </a:lnSpc>
              <a:spcBef>
                <a:spcPts val="480"/>
              </a:spcBef>
              <a:spcAft>
                <a:spcPts val="0"/>
              </a:spcAft>
              <a:buClr>
                <a:schemeClr val="dk1"/>
              </a:buClr>
              <a:buSzPts val="2400"/>
              <a:buChar char="–"/>
            </a:pPr>
            <a:r>
              <a:rPr lang="en-US"/>
              <a:t>High scorers tend to be nervous, high-strung, insecure, worrying; Low scorers tend to be calm, relaxed, secure, hardy.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2019-05-22T17:16:50Z</dcterms:created>
  <dc:creator>Kristina Lerman</dc:creator>
</cp:coreProperties>
</file>